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62" r:id="rId4"/>
    <p:sldId id="259" r:id="rId5"/>
    <p:sldId id="260" r:id="rId6"/>
    <p:sldId id="257" r:id="rId7"/>
    <p:sldId id="258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556792"/>
            <a:ext cx="5976664" cy="1470025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РЕКОМЕНДАЦИИ УЧИТЕЛЯМ НАЧАЛЬНЫХ КЛАССОВ И УЧИТЕЛЯМ - ПРЕДМЕТНИКАМ СРЕДНЕГО ЗВЕНА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941168"/>
            <a:ext cx="4280520" cy="792088"/>
          </a:xfrm>
        </p:spPr>
        <p:txBody>
          <a:bodyPr/>
          <a:lstStyle/>
          <a:p>
            <a:r>
              <a:rPr lang="ru-RU" sz="1800" b="1" i="1" dirty="0" smtClean="0">
                <a:solidFill>
                  <a:srgbClr val="7030A0"/>
                </a:solidFill>
              </a:rPr>
              <a:t>Зам.директора по </a:t>
            </a:r>
            <a:r>
              <a:rPr lang="ru-RU" sz="1800" b="1" i="1" dirty="0" smtClean="0">
                <a:solidFill>
                  <a:srgbClr val="7030A0"/>
                </a:solidFill>
              </a:rPr>
              <a:t>УМР </a:t>
            </a:r>
            <a:r>
              <a:rPr lang="ru-RU" sz="1800" b="1" i="1" dirty="0" smtClean="0">
                <a:solidFill>
                  <a:srgbClr val="7030A0"/>
                </a:solidFill>
              </a:rPr>
              <a:t>Першина И.В.</a:t>
            </a:r>
            <a:endParaRPr lang="ru-RU" sz="1800" b="1" i="1" dirty="0">
              <a:solidFill>
                <a:srgbClr val="7030A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995936" y="3068960"/>
            <a:ext cx="39204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600" b="1" i="1" dirty="0" smtClean="0">
                <a:solidFill>
                  <a:srgbClr val="7030A0"/>
                </a:solidFill>
              </a:rPr>
              <a:t>П</a:t>
            </a:r>
            <a:r>
              <a:rPr lang="ru-RU" sz="1600" b="1" i="1" dirty="0" smtClean="0">
                <a:solidFill>
                  <a:srgbClr val="7030A0"/>
                </a:solidFill>
              </a:rPr>
              <a:t>едсовет по преемственности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(02.11.2020)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fs03.metod-kopilka.ru/images/doc/22/16616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704853" cy="5778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Решение проблемы преемственности Совместная методическая работа учителей начальной школы и учителей предметников Работа с родителями Работа с учениками 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404" y="404664"/>
            <a:ext cx="7872874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УСЛОВИЯ ПРЕЕМСТВЕННОСТИ УЧИТЕЛЕЙ НАЧАЛЬНЫХ КЛАССОВ И УЧИТЕЛЕЙ-ПРЕДМЕТНИКОВ </a:t>
            </a:r>
            <a:endParaRPr lang="ru-RU" b="1" i="1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115616" y="1484784"/>
            <a:ext cx="3240360" cy="1656184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можно раньше определить учителей-предметников и классных руководителей будущих пятиклассников. 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860032" y="1484784"/>
            <a:ext cx="3168352" cy="1656184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Посещение уроков, внеклассных мероприятий  в 4-х классах учителями-предметниками, классными руководителями. 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275856" y="3356992"/>
            <a:ext cx="3168352" cy="936104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учебных программ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259632" y="4509120"/>
            <a:ext cx="3168352" cy="1656184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Единство и преемственность учебных требований в начальной и средней школе. 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004048" y="4437112"/>
            <a:ext cx="3168352" cy="1656184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срезовых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работ в 4-х классах в присутствии учителей среднего звена и совместный анализ проведенных работ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/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6444208" y="1628800"/>
            <a:ext cx="0" cy="40324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4" idx="2"/>
            <a:endCxn id="14" idx="0"/>
          </p:cNvCxnSpPr>
          <p:nvPr/>
        </p:nvCxnSpPr>
        <p:spPr>
          <a:xfrm>
            <a:off x="2555776" y="1556792"/>
            <a:ext cx="0" cy="27363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259632" y="1052736"/>
            <a:ext cx="2592288" cy="50405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Самообразование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076056" y="1916832"/>
            <a:ext cx="2736304" cy="79208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Совершенствование методики организации урока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076056" y="2924944"/>
            <a:ext cx="2736304" cy="64807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Самоанализ урока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148064" y="3789040"/>
            <a:ext cx="2664296" cy="64807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Методы организации учебной деятельности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220072" y="4653136"/>
            <a:ext cx="2592288" cy="7200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Инновационные технологии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080" y="5661248"/>
            <a:ext cx="2592288" cy="86409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Дидактический материал, наглядные пособия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5076056" y="908720"/>
            <a:ext cx="2664296" cy="7200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Единые требования к уроку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259632" y="1916832"/>
            <a:ext cx="2592288" cy="50405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КПК, ППК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259632" y="2636912"/>
            <a:ext cx="2592288" cy="50405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Семинары, </a:t>
            </a:r>
            <a:r>
              <a:rPr lang="ru-RU" dirty="0" err="1" smtClean="0">
                <a:solidFill>
                  <a:schemeClr val="tx1"/>
                </a:solidFill>
              </a:rPr>
              <a:t>вебинары</a:t>
            </a:r>
            <a:r>
              <a:rPr lang="ru-RU" dirty="0" smtClean="0">
                <a:solidFill>
                  <a:schemeClr val="tx1"/>
                </a:solidFill>
              </a:rPr>
              <a:t>, конференции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259632" y="4293096"/>
            <a:ext cx="2592288" cy="50405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Конкурсы проф.мастерства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259632" y="3429000"/>
            <a:ext cx="2592288" cy="50405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Форсайт-центры</a:t>
            </a:r>
            <a:r>
              <a:rPr lang="ru-RU" dirty="0" smtClean="0">
                <a:solidFill>
                  <a:schemeClr val="tx1"/>
                </a:solidFill>
              </a:rPr>
              <a:t>, РМЦ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7809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Методические рекомендации по преемственности преподавания </a:t>
            </a:r>
            <a:r>
              <a:rPr lang="ru-RU" sz="1800" dirty="0" smtClean="0">
                <a:solidFill>
                  <a:srgbClr val="7030A0"/>
                </a:solidFill>
              </a:rPr>
              <a:t/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Русский язык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400" dirty="0" smtClean="0"/>
              <a:t>Учителям нужно иметь в виду, что в начальной школе: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52736"/>
            <a:ext cx="8208912" cy="5400600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/>
              <a:t>1.</a:t>
            </a:r>
            <a:r>
              <a:rPr lang="ru-RU" sz="1300" b="1" dirty="0" smtClean="0"/>
              <a:t>  Разбор простого предложения производится без названия второстепенных членов.</a:t>
            </a:r>
            <a:endParaRPr lang="ru-RU" sz="1300" dirty="0" smtClean="0"/>
          </a:p>
          <a:p>
            <a:pPr>
              <a:buNone/>
            </a:pPr>
            <a:r>
              <a:rPr lang="ru-RU" sz="1300" b="1" dirty="0" smtClean="0"/>
              <a:t>2.  Расстановка знаков препинания при обращениях и прямой речи проводится на уровне ознакомления</a:t>
            </a:r>
            <a:endParaRPr lang="ru-RU" sz="1300" dirty="0" smtClean="0"/>
          </a:p>
          <a:p>
            <a:pPr>
              <a:buNone/>
            </a:pPr>
            <a:r>
              <a:rPr lang="ru-RU" sz="1300" dirty="0" smtClean="0"/>
              <a:t>     Рекомендуется работать с однородными членами предложения, используя терминологию</a:t>
            </a:r>
          </a:p>
          <a:p>
            <a:pPr>
              <a:buNone/>
            </a:pPr>
            <a:r>
              <a:rPr lang="ru-RU" sz="1300" b="1" dirty="0" smtClean="0"/>
              <a:t>     Изучение сложных предложений проводится в начальной школе на уровне ознакомления</a:t>
            </a:r>
            <a:endParaRPr lang="ru-RU" sz="1300" dirty="0" smtClean="0"/>
          </a:p>
          <a:p>
            <a:pPr>
              <a:buNone/>
            </a:pPr>
            <a:r>
              <a:rPr lang="ru-RU" sz="1300" b="1" dirty="0" smtClean="0"/>
              <a:t>     К концу преподавания в начальной школе давать единую со средней школой запись </a:t>
            </a:r>
            <a:r>
              <a:rPr lang="ru-RU" sz="1300" b="1" dirty="0" err="1" smtClean="0"/>
              <a:t>звуко-буквенного</a:t>
            </a:r>
            <a:r>
              <a:rPr lang="ru-RU" sz="1300" b="1" dirty="0" smtClean="0"/>
              <a:t> анализа слов</a:t>
            </a:r>
            <a:r>
              <a:rPr lang="ru-RU" sz="1300" dirty="0" smtClean="0"/>
              <a:t>                         Запись </a:t>
            </a:r>
            <a:r>
              <a:rPr lang="ru-RU" sz="1300" dirty="0" err="1" smtClean="0"/>
              <a:t>звуко-буквенного</a:t>
            </a:r>
            <a:r>
              <a:rPr lang="ru-RU" sz="1300" dirty="0" smtClean="0"/>
              <a:t> анализа слов:</a:t>
            </a:r>
          </a:p>
          <a:p>
            <a:pPr>
              <a:buNone/>
            </a:pPr>
            <a:r>
              <a:rPr lang="ru-RU" sz="1300" dirty="0" smtClean="0"/>
              <a:t>                                            Коньки, конь - </a:t>
            </a:r>
            <a:r>
              <a:rPr lang="ru-RU" sz="1300" dirty="0" err="1" smtClean="0"/>
              <a:t>ки</a:t>
            </a:r>
            <a:r>
              <a:rPr lang="ru-RU" sz="1300" dirty="0" smtClean="0"/>
              <a:t> - 2 слога.</a:t>
            </a:r>
          </a:p>
          <a:p>
            <a:pPr>
              <a:buNone/>
            </a:pPr>
            <a:r>
              <a:rPr lang="ru-RU" sz="1300" dirty="0" smtClean="0"/>
              <a:t>                                            к  [</a:t>
            </a:r>
            <a:r>
              <a:rPr lang="ru-RU" sz="1300" dirty="0" err="1" smtClean="0"/>
              <a:t>к</a:t>
            </a:r>
            <a:r>
              <a:rPr lang="ru-RU" sz="1300" dirty="0" smtClean="0"/>
              <a:t>] - согласный, парный глухой, парный твердый.</a:t>
            </a:r>
          </a:p>
          <a:p>
            <a:pPr>
              <a:buNone/>
            </a:pPr>
            <a:r>
              <a:rPr lang="ru-RU" sz="1300" dirty="0" smtClean="0"/>
              <a:t>                                            о  [а] - гласный, безударный.</a:t>
            </a:r>
          </a:p>
          <a:p>
            <a:pPr>
              <a:buNone/>
            </a:pPr>
            <a:r>
              <a:rPr lang="ru-RU" sz="1300" dirty="0" smtClean="0"/>
              <a:t>                                            </a:t>
            </a:r>
            <a:r>
              <a:rPr lang="ru-RU" sz="1300" dirty="0" err="1" smtClean="0"/>
              <a:t>н</a:t>
            </a:r>
            <a:r>
              <a:rPr lang="ru-RU" sz="1300" dirty="0" smtClean="0"/>
              <a:t>  [</a:t>
            </a:r>
            <a:r>
              <a:rPr lang="ru-RU" sz="1300" dirty="0" err="1" smtClean="0"/>
              <a:t>н</a:t>
            </a:r>
            <a:r>
              <a:rPr lang="ru-RU" sz="1300" dirty="0" smtClean="0"/>
              <a:t>] - согласный, непарный звонкий, парный мягкий и т. д. </a:t>
            </a:r>
          </a:p>
          <a:p>
            <a:pPr>
              <a:buNone/>
            </a:pPr>
            <a:r>
              <a:rPr lang="ru-RU" sz="1300" dirty="0" smtClean="0"/>
              <a:t>                                             6 букв, 5 звуков</a:t>
            </a:r>
          </a:p>
          <a:p>
            <a:pPr>
              <a:buNone/>
            </a:pPr>
            <a:r>
              <a:rPr lang="ru-RU" sz="1300" b="1" dirty="0" smtClean="0"/>
              <a:t>     Необходимо учитывать, что в начальной школе для морфемного разбора не берутся слова типа: основание, лисий, быстрее, взялся</a:t>
            </a:r>
            <a:endParaRPr lang="ru-RU" sz="1300" dirty="0" smtClean="0"/>
          </a:p>
          <a:p>
            <a:pPr>
              <a:buNone/>
            </a:pPr>
            <a:r>
              <a:rPr lang="ru-RU" sz="1300" b="1" dirty="0" smtClean="0"/>
              <a:t>     К концу преподавания в 4 классе научить учащихся единому со средней школой морфологическому разбору частей речи</a:t>
            </a:r>
            <a:r>
              <a:rPr lang="ru-RU" sz="1300" dirty="0" smtClean="0"/>
              <a:t>             Схема разбора частей речи:</a:t>
            </a:r>
          </a:p>
          <a:p>
            <a:pPr>
              <a:buNone/>
            </a:pPr>
            <a:r>
              <a:rPr lang="ru-RU" sz="1300" dirty="0" smtClean="0"/>
              <a:t>                                           1.   Часть речи - значение, вопросы.</a:t>
            </a:r>
          </a:p>
          <a:p>
            <a:pPr>
              <a:buNone/>
            </a:pPr>
            <a:r>
              <a:rPr lang="ru-RU" sz="1300" dirty="0" smtClean="0"/>
              <a:t>                                           2.   Морфологические признаки:</a:t>
            </a:r>
          </a:p>
          <a:p>
            <a:pPr>
              <a:buNone/>
            </a:pPr>
            <a:r>
              <a:rPr lang="ru-RU" sz="1300" dirty="0" smtClean="0"/>
              <a:t>                                                    •  начальная форма;</a:t>
            </a:r>
          </a:p>
          <a:p>
            <a:pPr>
              <a:buNone/>
            </a:pPr>
            <a:r>
              <a:rPr lang="ru-RU" sz="1300" dirty="0" smtClean="0"/>
              <a:t>                                                    •  постоянные признаки: собственное или нарицательное, одушевленное или неодушевленное, род, склонение;</a:t>
            </a:r>
          </a:p>
          <a:p>
            <a:pPr>
              <a:buNone/>
            </a:pPr>
            <a:r>
              <a:rPr lang="ru-RU" sz="1300" dirty="0" smtClean="0"/>
              <a:t>                                                    •  непостоянные признаки: падеж, число.</a:t>
            </a:r>
          </a:p>
          <a:p>
            <a:pPr>
              <a:buNone/>
            </a:pPr>
            <a:r>
              <a:rPr lang="ru-RU" sz="1300" dirty="0" smtClean="0"/>
              <a:t>                                           3.   Синтаксическая роль (главный, второстепенный)</a:t>
            </a:r>
          </a:p>
          <a:p>
            <a:pPr>
              <a:buNone/>
            </a:pPr>
            <a:r>
              <a:rPr lang="ru-RU" sz="1300" b="1" dirty="0" smtClean="0"/>
              <a:t>   Учителям основной школы следует учитывать, что графически орфограммы изображаются по учебникам начальной школы</a:t>
            </a:r>
            <a:endParaRPr lang="ru-RU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Математика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20688"/>
            <a:ext cx="7869560" cy="4813995"/>
          </a:xfrm>
        </p:spPr>
        <p:txBody>
          <a:bodyPr/>
          <a:lstStyle/>
          <a:p>
            <a:pPr>
              <a:buNone/>
            </a:pPr>
            <a:r>
              <a:rPr lang="ru-RU" sz="1300" dirty="0" smtClean="0"/>
              <a:t>Довести до автоматизма табличные навыки умножения и деления, навыки сложения однозначных чисел.</a:t>
            </a:r>
          </a:p>
          <a:p>
            <a:pPr>
              <a:buNone/>
            </a:pPr>
            <a:r>
              <a:rPr lang="ru-RU" sz="1300" b="1" dirty="0" smtClean="0"/>
              <a:t>Отработать письменные вычислительные навыки основных четырех действий с однозначными и двузначными числами</a:t>
            </a:r>
            <a:endParaRPr lang="ru-RU" sz="1300" dirty="0" smtClean="0"/>
          </a:p>
          <a:p>
            <a:pPr>
              <a:buNone/>
            </a:pPr>
            <a:r>
              <a:rPr lang="ru-RU" sz="1300" b="1" dirty="0" smtClean="0"/>
              <a:t>В начальной школе письменное умножение и деление на трехзначное число дается в пределах умений, навык по программе не отрабатывается.</a:t>
            </a:r>
            <a:r>
              <a:rPr lang="ru-RU" sz="1300" dirty="0" smtClean="0"/>
              <a:t> Рекомендуется на эту тему обратить внимание</a:t>
            </a:r>
          </a:p>
          <a:p>
            <a:pPr>
              <a:buNone/>
            </a:pPr>
            <a:r>
              <a:rPr lang="ru-RU" sz="1300" dirty="0" smtClean="0"/>
              <a:t>Рекомендуется учить учащихся рациональным приемам устного счета на основе законов сложения и умножения</a:t>
            </a:r>
          </a:p>
          <a:p>
            <a:pPr>
              <a:buNone/>
            </a:pPr>
            <a:r>
              <a:rPr lang="ru-RU" sz="1300" b="1" dirty="0" smtClean="0"/>
              <a:t>Рекомендуется учесть, что некоторые устные приемы умножения в программу начальной школы не входят</a:t>
            </a:r>
            <a:endParaRPr lang="ru-RU" sz="1300" dirty="0" smtClean="0"/>
          </a:p>
          <a:p>
            <a:pPr>
              <a:buNone/>
            </a:pPr>
            <a:r>
              <a:rPr lang="ru-RU" sz="1300" dirty="0" smtClean="0"/>
              <a:t>Обратить внимание на работу с величинами (именованными числами): сравнивать по числовым значениям, выражать данные величины в различных единицах</a:t>
            </a:r>
          </a:p>
          <a:p>
            <a:pPr>
              <a:buNone/>
            </a:pPr>
            <a:r>
              <a:rPr lang="ru-RU" sz="1300" dirty="0" smtClean="0"/>
              <a:t>Вести работу с величинами (именованными числами) в соответствии с программой начальной школы</a:t>
            </a:r>
          </a:p>
          <a:p>
            <a:pPr>
              <a:buNone/>
            </a:pPr>
            <a:r>
              <a:rPr lang="ru-RU" sz="1300" dirty="0" smtClean="0"/>
              <a:t>Довести работу над порядком действий в выражениях, содержащих до 4 знаков, до навыка</a:t>
            </a:r>
          </a:p>
          <a:p>
            <a:pPr>
              <a:buNone/>
            </a:pPr>
            <a:r>
              <a:rPr lang="ru-RU" sz="1300" b="1" dirty="0" smtClean="0"/>
              <a:t>Отработать умение решать текстовые задачи арифметическим способом (не более 2 действий)</a:t>
            </a:r>
            <a:endParaRPr lang="ru-RU" sz="1300" dirty="0" smtClean="0"/>
          </a:p>
          <a:p>
            <a:pPr>
              <a:buNone/>
            </a:pPr>
            <a:r>
              <a:rPr lang="ru-RU" sz="1300" dirty="0" smtClean="0"/>
              <a:t>Использовать отработанные умения в решении задач более 2 действий</a:t>
            </a:r>
          </a:p>
          <a:p>
            <a:pPr>
              <a:buNone/>
            </a:pPr>
            <a:r>
              <a:rPr lang="ru-RU" sz="1300" dirty="0" smtClean="0"/>
              <a:t>Научить учащихся распознавать плоские геометрические фигуры и изображать на листе с разлиновкой в клетку. </a:t>
            </a:r>
            <a:r>
              <a:rPr lang="ru-RU" sz="1300" b="1" dirty="0" smtClean="0"/>
              <a:t>Учителям рекомендуется организовывать изучение объемных геометрических фигур только в ознакомительном порядке</a:t>
            </a:r>
            <a:endParaRPr lang="ru-RU" sz="1300" dirty="0" smtClean="0"/>
          </a:p>
          <a:p>
            <a:pPr>
              <a:buNone/>
            </a:pPr>
            <a:r>
              <a:rPr lang="ru-RU" sz="1300" dirty="0" smtClean="0"/>
              <a:t>Тему нахождения объема геометрических фигур перенести в программу основной школы</a:t>
            </a:r>
          </a:p>
          <a:p>
            <a:pPr>
              <a:buNone/>
            </a:pPr>
            <a:r>
              <a:rPr lang="ru-RU" sz="1300" dirty="0" smtClean="0"/>
              <a:t>Работа на уроках проводится только с обыкновенными дробями (с одинаковыми знаменателями). </a:t>
            </a:r>
            <a:r>
              <a:rPr lang="ru-RU" sz="1300" b="1" dirty="0" smtClean="0"/>
              <a:t>Сравнение и действия с дробями отрабатываются на уровне навыка</a:t>
            </a:r>
            <a:endParaRPr lang="ru-RU" sz="1300" dirty="0" smtClean="0"/>
          </a:p>
          <a:p>
            <a:pPr>
              <a:buNone/>
            </a:pPr>
            <a:r>
              <a:rPr lang="ru-RU" sz="1300" dirty="0" smtClean="0"/>
              <a:t>Обратить особое внимание на правильное использование изученной математической терминологии в речи учащихся и учителей начальной школы</a:t>
            </a:r>
          </a:p>
          <a:p>
            <a:pPr>
              <a:buNone/>
            </a:pPr>
            <a:r>
              <a:rPr lang="ru-RU" sz="1300" dirty="0" smtClean="0"/>
              <a:t>Продолжить развитие математической речи обучающихся</a:t>
            </a:r>
          </a:p>
          <a:p>
            <a:pPr>
              <a:buNone/>
            </a:pPr>
            <a:r>
              <a:rPr lang="ru-RU" sz="1300" b="1" dirty="0" smtClean="0"/>
              <a:t>Обратить внимание на то, что нахождение неизвестного компонента арифметического действия в начальной школе изучается только на одношаговых уравнениях.</a:t>
            </a:r>
            <a:endParaRPr lang="ru-RU" sz="13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900igr.net/up/datas/231092/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807722" cy="5855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для начальной школ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начальной школы</Template>
  <TotalTime>95</TotalTime>
  <Words>173</Words>
  <Application>Microsoft Office PowerPoint</Application>
  <PresentationFormat>Экран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Шаблон для начальной школы</vt:lpstr>
      <vt:lpstr>РЕКОМЕНДАЦИИ УЧИТЕЛЯМ НАЧАЛЬНЫХ КЛАССОВ И УЧИТЕЛЯМ - ПРЕДМЕТНИКАМ СРЕДНЕГО ЗВЕНА  </vt:lpstr>
      <vt:lpstr>Слайд 2</vt:lpstr>
      <vt:lpstr>Слайд 3</vt:lpstr>
      <vt:lpstr>ОСНОВНЫЕ УСЛОВИЯ ПРЕЕМСТВЕННОСТИ УЧИТЕЛЕЙ НАЧАЛЬНЫХ КЛАССОВ И УЧИТЕЛЕЙ-ПРЕДМЕТНИКОВ </vt:lpstr>
      <vt:lpstr>РЕКОМЕНДАЦИИ</vt:lpstr>
      <vt:lpstr>Методические рекомендации по преемственности преподавания  Русский язык Учителям нужно иметь в виду, что в начальной школе: </vt:lpstr>
      <vt:lpstr>Математика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14</cp:revision>
  <dcterms:created xsi:type="dcterms:W3CDTF">2020-11-02T07:20:41Z</dcterms:created>
  <dcterms:modified xsi:type="dcterms:W3CDTF">2021-11-04T19:24:17Z</dcterms:modified>
</cp:coreProperties>
</file>