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7" r:id="rId3"/>
    <p:sldId id="278" r:id="rId4"/>
    <p:sldId id="259" r:id="rId5"/>
    <p:sldId id="265" r:id="rId6"/>
    <p:sldId id="261" r:id="rId7"/>
    <p:sldId id="262" r:id="rId8"/>
    <p:sldId id="273" r:id="rId9"/>
    <p:sldId id="269" r:id="rId10"/>
    <p:sldId id="270" r:id="rId11"/>
    <p:sldId id="271" r:id="rId12"/>
    <p:sldId id="272" r:id="rId13"/>
    <p:sldId id="281" r:id="rId14"/>
    <p:sldId id="282" r:id="rId15"/>
    <p:sldId id="283" r:id="rId16"/>
    <p:sldId id="275" r:id="rId17"/>
    <p:sldId id="27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88640"/>
            <a:ext cx="737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УМК «Начальная школа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XXI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века»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класс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196752"/>
            <a:ext cx="4413101" cy="94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7526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lvl="0" defTabSz="407526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урок </a:t>
            </a: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20486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Числа от 11 до 20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157192"/>
            <a:ext cx="3005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МБОУ </a:t>
            </a:r>
            <a:r>
              <a:rPr lang="ru-RU" b="1" dirty="0" smtClean="0">
                <a:solidFill>
                  <a:srgbClr val="C00000"/>
                </a:solidFill>
              </a:rPr>
              <a:t>«Лицей №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г.Нижневартовск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608696" cy="320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714">
            <a:off x="4876645" y="2828614"/>
            <a:ext cx="1850311" cy="2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с.77 № 5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588" t="41370" r="8823" b="24821"/>
          <a:stretch>
            <a:fillRect/>
          </a:stretch>
        </p:blipFill>
        <p:spPr bwMode="auto">
          <a:xfrm>
            <a:off x="1477978" y="1268760"/>
            <a:ext cx="74145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с.77 № 6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41" t="75179" r="8823" b="7917"/>
          <a:stretch>
            <a:fillRect/>
          </a:stretch>
        </p:blipFill>
        <p:spPr bwMode="auto">
          <a:xfrm>
            <a:off x="611561" y="1484784"/>
            <a:ext cx="7992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esnikovalud.ucoz.ru/_ph/4/88518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286"/>
            <a:ext cx="9144000" cy="6894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nter-x.ru/xcutwkbzus/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тетради с.20 № 7</a:t>
            </a:r>
            <a:endParaRPr lang="ru-RU" b="1" dirty="0"/>
          </a:p>
        </p:txBody>
      </p:sp>
      <p:pic>
        <p:nvPicPr>
          <p:cNvPr id="2050" name="Picture 2" descr="C:\Users\Николай\Pictures\2016-11-06\005.jpg"/>
          <p:cNvPicPr>
            <a:picLocks noChangeAspect="1" noChangeArrowheads="1"/>
          </p:cNvPicPr>
          <p:nvPr/>
        </p:nvPicPr>
        <p:blipFill>
          <a:blip r:embed="rId2" cstate="print"/>
          <a:srcRect r="163" b="50975"/>
          <a:stretch>
            <a:fillRect/>
          </a:stretch>
        </p:blipFill>
        <p:spPr bwMode="auto">
          <a:xfrm>
            <a:off x="1547664" y="764704"/>
            <a:ext cx="743993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тетради с.20 № 8</a:t>
            </a:r>
            <a:endParaRPr lang="ru-RU" b="1" dirty="0"/>
          </a:p>
        </p:txBody>
      </p:sp>
      <p:pic>
        <p:nvPicPr>
          <p:cNvPr id="2050" name="Picture 2" descr="C:\Users\Николай\Pictures\2016-11-06\005.jpg"/>
          <p:cNvPicPr>
            <a:picLocks noChangeAspect="1" noChangeArrowheads="1"/>
          </p:cNvPicPr>
          <p:nvPr/>
        </p:nvPicPr>
        <p:blipFill>
          <a:blip r:embed="rId2" cstate="print"/>
          <a:srcRect l="8320" t="47493" r="163" b="38719"/>
          <a:stretch>
            <a:fillRect/>
          </a:stretch>
        </p:blipFill>
        <p:spPr bwMode="auto">
          <a:xfrm>
            <a:off x="1187624" y="1412776"/>
            <a:ext cx="763284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тетради с.20 № 9</a:t>
            </a:r>
            <a:endParaRPr lang="ru-RU" b="1" dirty="0"/>
          </a:p>
        </p:txBody>
      </p:sp>
      <p:pic>
        <p:nvPicPr>
          <p:cNvPr id="2050" name="Picture 2" descr="C:\Users\Николай\Pictures\2016-11-06\005.jpg"/>
          <p:cNvPicPr>
            <a:picLocks noChangeAspect="1" noChangeArrowheads="1"/>
          </p:cNvPicPr>
          <p:nvPr/>
        </p:nvPicPr>
        <p:blipFill>
          <a:blip r:embed="rId2" cstate="print"/>
          <a:srcRect l="10400" t="59749"/>
          <a:stretch>
            <a:fillRect/>
          </a:stretch>
        </p:blipFill>
        <p:spPr bwMode="auto">
          <a:xfrm>
            <a:off x="1547664" y="836711"/>
            <a:ext cx="7200800" cy="446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Игра «Угадай-ка»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3"/>
            <a:ext cx="8229600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Детям предлагают отгадать число, если оно…</a:t>
            </a:r>
          </a:p>
          <a:p>
            <a:r>
              <a:rPr lang="ru-RU" dirty="0" smtClean="0"/>
              <a:t>находится между числами 6 и 8. Какое место оно занимает? </a:t>
            </a:r>
          </a:p>
          <a:p>
            <a:r>
              <a:rPr lang="ru-RU" dirty="0" smtClean="0"/>
              <a:t> на 1 больше 5 и на 1 меньше 7. Какое место в ряду оно занимает? </a:t>
            </a:r>
          </a:p>
          <a:p>
            <a:r>
              <a:rPr lang="ru-RU" dirty="0" smtClean="0"/>
              <a:t> Мой сосед живет в восьмом домике (считая справа налево), сосед справа живет в десятом домике (считая слева направо). В каком домике живу я?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– Что нового узнали на уроке? </a:t>
            </a:r>
          </a:p>
          <a:p>
            <a:pPr>
              <a:buNone/>
            </a:pPr>
            <a:r>
              <a:rPr lang="ru-RU" dirty="0" smtClean="0"/>
              <a:t>                 – Назовите числа от 11 до 20.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971600" y="1700808"/>
            <a:ext cx="7416824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</a:rPr>
              <a:t>Оцените свою работу на уроке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«!»- молодец, выполнил всё верно.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«+» </a:t>
            </a:r>
            <a:r>
              <a:rPr lang="ru-RU" sz="2800" b="1" dirty="0">
                <a:solidFill>
                  <a:srgbClr val="0070C0"/>
                </a:solidFill>
              </a:rPr>
              <a:t>– хорошо, ошибся совсем немного.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«-» с заданием пока не справился.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6111" y="764704"/>
            <a:ext cx="370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usana.ru/files/7535/573/9.jpg"/>
          <p:cNvPicPr>
            <a:picLocks noChangeAspect="1" noChangeArrowheads="1"/>
          </p:cNvPicPr>
          <p:nvPr/>
        </p:nvPicPr>
        <p:blipFill>
          <a:blip r:embed="rId2" cstate="print"/>
          <a:srcRect l="58779" t="38123" r="3668"/>
          <a:stretch>
            <a:fillRect/>
          </a:stretch>
        </p:blipFill>
        <p:spPr bwMode="auto">
          <a:xfrm>
            <a:off x="6086072" y="3717032"/>
            <a:ext cx="3057928" cy="3140968"/>
          </a:xfrm>
          <a:prstGeom prst="rect">
            <a:avLst/>
          </a:prstGeom>
          <a:noFill/>
        </p:spPr>
      </p:pic>
      <p:pic>
        <p:nvPicPr>
          <p:cNvPr id="5" name="Picture 2" descr="http://lusana.ru/files/7535/573/9.jpg"/>
          <p:cNvPicPr>
            <a:picLocks noChangeAspect="1" noChangeArrowheads="1"/>
          </p:cNvPicPr>
          <p:nvPr/>
        </p:nvPicPr>
        <p:blipFill>
          <a:blip r:embed="rId2" cstate="print"/>
          <a:srcRect t="18542" r="39588" b="956"/>
          <a:stretch>
            <a:fillRect/>
          </a:stretch>
        </p:blipFill>
        <p:spPr bwMode="auto">
          <a:xfrm>
            <a:off x="323528" y="3789040"/>
            <a:ext cx="273630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5517232"/>
            <a:ext cx="43204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051720" y="692696"/>
            <a:ext cx="5256584" cy="3816423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Дарит бабушка-лисица</a:t>
            </a:r>
          </a:p>
          <a:p>
            <a:pPr algn="ctr">
              <a:buNone/>
            </a:pPr>
            <a:r>
              <a:rPr lang="ru-RU" dirty="0" smtClean="0"/>
              <a:t>Трем внучатам рукавицы:</a:t>
            </a:r>
          </a:p>
          <a:p>
            <a:pPr algn="ctr">
              <a:buNone/>
            </a:pPr>
            <a:r>
              <a:rPr lang="ru-RU" dirty="0" smtClean="0"/>
              <a:t>– Это на зиму вам, внуки,</a:t>
            </a:r>
          </a:p>
          <a:p>
            <a:pPr algn="ctr">
              <a:buNone/>
            </a:pPr>
            <a:r>
              <a:rPr lang="ru-RU" dirty="0" smtClean="0"/>
              <a:t>Рукавичек по две штуки.</a:t>
            </a:r>
          </a:p>
          <a:p>
            <a:pPr algn="ctr">
              <a:buNone/>
            </a:pPr>
            <a:r>
              <a:rPr lang="ru-RU" dirty="0" smtClean="0"/>
              <a:t>Берегите, не теряйте. </a:t>
            </a:r>
          </a:p>
          <a:p>
            <a:pPr algn="ctr">
              <a:buNone/>
            </a:pPr>
            <a:r>
              <a:rPr lang="ru-RU" dirty="0" smtClean="0"/>
              <a:t>Сколько всех, пересчитайте!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005064"/>
            <a:ext cx="14542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Bookman Old Style" pitchFamily="18" charset="0"/>
              </a:rPr>
              <a:t>6</a:t>
            </a:r>
            <a:endParaRPr lang="ru-RU" sz="15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в стихах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3861048"/>
            <a:ext cx="14542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endParaRPr lang="ru-RU" sz="15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648072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 Сашки в кармашке конфеты в бумажке.</a:t>
            </a:r>
          </a:p>
          <a:p>
            <a:pPr algn="ctr">
              <a:buNone/>
            </a:pPr>
            <a:r>
              <a:rPr lang="ru-RU" dirty="0" smtClean="0"/>
              <a:t>Он дал по конфете Свете и Пете,</a:t>
            </a:r>
          </a:p>
          <a:p>
            <a:pPr algn="ctr">
              <a:buNone/>
            </a:pPr>
            <a:r>
              <a:rPr lang="ru-RU" dirty="0" smtClean="0"/>
              <a:t>Ирине, Галине, Марине и Нине,</a:t>
            </a:r>
          </a:p>
          <a:p>
            <a:pPr algn="ctr">
              <a:buNone/>
            </a:pPr>
            <a:r>
              <a:rPr lang="ru-RU" dirty="0" smtClean="0"/>
              <a:t>И сам съел конфету. А больше нету.</a:t>
            </a:r>
          </a:p>
          <a:p>
            <a:pPr algn="ctr">
              <a:buNone/>
            </a:pPr>
            <a:r>
              <a:rPr lang="ru-RU" dirty="0" smtClean="0"/>
              <a:t> Сколько было конфет? 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в стихах</a:t>
            </a:r>
            <a:endParaRPr lang="ru-RU" dirty="0"/>
          </a:p>
        </p:txBody>
      </p:sp>
      <p:pic>
        <p:nvPicPr>
          <p:cNvPr id="35842" name="Picture 2" descr="http://us.123rf.com/450wm/AlexBannykh/AlexBannykh0712/AlexBannykh071200026/2242343-%D0%9A%D0%BE%D0%BD%D1%84%D0%B5%D1%82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3024336" cy="2695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Сообщение темы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221488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– Что изменилось?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– Чем похожи все пары рисунков? Какой    рисунок лишний? </a:t>
            </a:r>
          </a:p>
          <a:p>
            <a:pPr>
              <a:buNone/>
            </a:pPr>
            <a:r>
              <a:rPr lang="ru-RU" dirty="0" smtClean="0"/>
              <a:t>– Тема нашего урока «Числа от 11 до 20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Рисунок 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62646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с.76 № 1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8" t="15011" r="4789" b="74482"/>
          <a:stretch>
            <a:fillRect/>
          </a:stretch>
        </p:blipFill>
        <p:spPr bwMode="auto">
          <a:xfrm>
            <a:off x="323528" y="2420888"/>
            <a:ext cx="84249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3768" y="371703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71703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15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71703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с.76 № 2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02" t="25518" r="6732" b="50465"/>
          <a:stretch>
            <a:fillRect/>
          </a:stretch>
        </p:blipFill>
        <p:spPr bwMode="auto">
          <a:xfrm>
            <a:off x="1475656" y="1556792"/>
            <a:ext cx="7200800" cy="37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с.76 № 3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8" t="49535" r="4789" b="6934"/>
          <a:stretch>
            <a:fillRect/>
          </a:stretch>
        </p:blipFill>
        <p:spPr bwMode="auto">
          <a:xfrm>
            <a:off x="874760" y="908720"/>
            <a:ext cx="79457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esnikovalud.ucoz.ru/_ph/4/88518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286"/>
            <a:ext cx="9144000" cy="6894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bigslide.ru/images/21/20656/831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1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учебнику с.77 № 4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588" t="3334" r="7000" b="61448"/>
          <a:stretch>
            <a:fillRect/>
          </a:stretch>
        </p:blipFill>
        <p:spPr bwMode="auto">
          <a:xfrm>
            <a:off x="1259632" y="908720"/>
            <a:ext cx="7886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ksesu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133</TotalTime>
  <Words>310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4_aksesuary</vt:lpstr>
      <vt:lpstr>Слайд 1</vt:lpstr>
      <vt:lpstr>Задачи в стихах</vt:lpstr>
      <vt:lpstr>Задачи в стихах</vt:lpstr>
      <vt:lpstr>Сообщение темы урока</vt:lpstr>
      <vt:lpstr>Работа по учебнику с.76 № 1</vt:lpstr>
      <vt:lpstr>Работа по учебнику с.76 № 2</vt:lpstr>
      <vt:lpstr>Работа по учебнику с.76 № 3</vt:lpstr>
      <vt:lpstr>Физминутка</vt:lpstr>
      <vt:lpstr>Работа по учебнику с.77 № 4</vt:lpstr>
      <vt:lpstr>Работа по учебнику с.77 № 5</vt:lpstr>
      <vt:lpstr>Работа по учебнику с.77 № 6</vt:lpstr>
      <vt:lpstr>Физминутка</vt:lpstr>
      <vt:lpstr>Работа в тетради с.20 № 7</vt:lpstr>
      <vt:lpstr>Работа в тетради с.20 № 8</vt:lpstr>
      <vt:lpstr>Работа в тетради с.20 № 9</vt:lpstr>
      <vt:lpstr>Игра «Угадай-ка»</vt:lpstr>
      <vt:lpstr>Итог урока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11 ДО 20</dc:title>
  <dc:creator>Першина Ирина Валериевна</dc:creator>
  <cp:lastModifiedBy>Ирина</cp:lastModifiedBy>
  <cp:revision>19</cp:revision>
  <dcterms:created xsi:type="dcterms:W3CDTF">2016-11-05T11:06:42Z</dcterms:created>
  <dcterms:modified xsi:type="dcterms:W3CDTF">2021-11-04T13:38:19Z</dcterms:modified>
</cp:coreProperties>
</file>