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tags/tag8.xml" ContentType="application/vnd.openxmlformats-officedocument.presentationml.tags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ags/tag4.xml" ContentType="application/vnd.openxmlformats-officedocument.presentationml.tags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tags/tag7.xml" ContentType="application/vnd.openxmlformats-officedocument.presentationml.tags+xml"/>
  <Override PartName="/ppt/slideLayouts/slideLayout85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tags/tag5.xml" ContentType="application/vnd.openxmlformats-officedocument.presentationml.tags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ags/tag3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1.xml" ContentType="application/vnd.openxmlformats-officedocument.presentationml.tags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ags/tag2.xml" ContentType="application/vnd.openxmlformats-officedocument.presentationml.tags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4" r:id="rId1"/>
    <p:sldMasterId id="2147483826" r:id="rId2"/>
    <p:sldMasterId id="2147483838" r:id="rId3"/>
    <p:sldMasterId id="2147483850" r:id="rId4"/>
    <p:sldMasterId id="2147483862" r:id="rId5"/>
    <p:sldMasterId id="2147484165" r:id="rId6"/>
    <p:sldMasterId id="2147484177" r:id="rId7"/>
    <p:sldMasterId id="2147484213" r:id="rId8"/>
  </p:sldMasterIdLst>
  <p:sldIdLst>
    <p:sldId id="289" r:id="rId9"/>
    <p:sldId id="268" r:id="rId10"/>
    <p:sldId id="269" r:id="rId11"/>
    <p:sldId id="266" r:id="rId12"/>
    <p:sldId id="265" r:id="rId13"/>
    <p:sldId id="273" r:id="rId14"/>
    <p:sldId id="286" r:id="rId15"/>
    <p:sldId id="260" r:id="rId16"/>
    <p:sldId id="278" r:id="rId17"/>
    <p:sldId id="287" r:id="rId18"/>
    <p:sldId id="275" r:id="rId19"/>
    <p:sldId id="276" r:id="rId20"/>
    <p:sldId id="267" r:id="rId21"/>
    <p:sldId id="264" r:id="rId22"/>
    <p:sldId id="285" r:id="rId23"/>
    <p:sldId id="282" r:id="rId24"/>
    <p:sldId id="283" r:id="rId25"/>
    <p:sldId id="277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5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3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4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6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915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220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7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3" indent="0" algn="ctr">
              <a:buNone/>
              <a:defRPr/>
            </a:lvl2pPr>
            <a:lvl3pPr marL="914305" indent="0" algn="ctr">
              <a:buNone/>
              <a:defRPr/>
            </a:lvl3pPr>
            <a:lvl4pPr marL="1371458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5" indent="0" algn="ctr">
              <a:buNone/>
              <a:defRPr/>
            </a:lvl7pPr>
            <a:lvl8pPr marL="3200068" indent="0" algn="ctr">
              <a:buNone/>
              <a:defRPr/>
            </a:lvl8pPr>
            <a:lvl9pPr marL="365722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EED9CB-F572-429E-B77F-F419F46052AB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4AAE7-675E-40FE-BD40-54DC9EE7769A}" type="datetimeFigureOut">
              <a:rPr lang="ru-RU" smtClean="0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B364D-6DC5-435E-BDFF-6FC8FBACA0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4AAE7-675E-40FE-BD40-54DC9EE7769A}" type="datetimeFigureOut">
              <a:rPr lang="ru-RU" smtClean="0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B364D-6DC5-435E-BDFF-6FC8FBACA0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3" indent="0" algn="ctr">
              <a:buNone/>
              <a:defRPr/>
            </a:lvl2pPr>
            <a:lvl3pPr marL="914305" indent="0" algn="ctr">
              <a:buNone/>
              <a:defRPr/>
            </a:lvl3pPr>
            <a:lvl4pPr marL="1371458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5" indent="0" algn="ctr">
              <a:buNone/>
              <a:defRPr/>
            </a:lvl7pPr>
            <a:lvl8pPr marL="3200068" indent="0" algn="ctr">
              <a:buNone/>
              <a:defRPr/>
            </a:lvl8pPr>
            <a:lvl9pPr marL="365722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EFE73-B64B-4383-A815-B5CBA01C7E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81B62-F2D8-454C-AC4C-2A87A88118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2805C-62DB-49A7-B103-4F3D3C5FE5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596DE-2F7B-4FCB-A408-3433FE7516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11803-B4D8-4D26-9210-58676C6CC5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068F4-6164-4BE8-9325-D030E2B30B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09052-DF16-4D1D-9BE6-0536F99CD3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B6DB6-67D9-4079-AC66-3B2C0B1203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5C65C-51B9-4D3A-ABA2-BE391B277836}" type="datetimeFigureOut">
              <a:rPr lang="ru-RU" smtClean="0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9398B-250F-44B8-8C3F-FEF2DDDBD5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38715-6A84-4CB7-B774-F408C4197F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F777A-FD35-41D7-B83E-20B4F77B04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BA8AF-146A-42ED-9233-4311B58DC1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3" indent="0" algn="ctr">
              <a:buNone/>
              <a:defRPr/>
            </a:lvl2pPr>
            <a:lvl3pPr marL="914305" indent="0" algn="ctr">
              <a:buNone/>
              <a:defRPr/>
            </a:lvl3pPr>
            <a:lvl4pPr marL="1371458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5" indent="0" algn="ctr">
              <a:buNone/>
              <a:defRPr/>
            </a:lvl7pPr>
            <a:lvl8pPr marL="3200068" indent="0" algn="ctr">
              <a:buNone/>
              <a:defRPr/>
            </a:lvl8pPr>
            <a:lvl9pPr marL="365722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B3905-544B-4D78-8AF5-70C0B44917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1C17F-6554-4C6E-8D1E-DD2B1EFE5D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A9133-0C22-42B3-BD00-0616B34376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DA9D7-F388-42E6-8FF8-DE5B34ADDC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55DF5-F42F-4CAD-B407-B20393322E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2B285-559C-421D-B929-A2B3806C86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70386-091C-4EEF-8D02-E624A68910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EED9CB-F572-429E-B77F-F419F46052AB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BFA35-5C58-4F74-BFCD-C606A8C420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9E66F-88CC-47C8-9B3F-F2002EAD58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3A1D2-DD0D-40AB-B3BD-9995649AD8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FBA0A-C1B2-42B5-A905-017ED7AF55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3" indent="0" algn="ctr">
              <a:buNone/>
              <a:defRPr/>
            </a:lvl2pPr>
            <a:lvl3pPr marL="914305" indent="0" algn="ctr">
              <a:buNone/>
              <a:defRPr/>
            </a:lvl3pPr>
            <a:lvl4pPr marL="1371458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5" indent="0" algn="ctr">
              <a:buNone/>
              <a:defRPr/>
            </a:lvl7pPr>
            <a:lvl8pPr marL="3200068" indent="0" algn="ctr">
              <a:buNone/>
              <a:defRPr/>
            </a:lvl8pPr>
            <a:lvl9pPr marL="365722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0AC87-831D-4A59-AB32-FE263CA398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C6FE6-54A3-4C51-B264-F5B1DCA185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3EF01-5FDE-45BC-B978-E2D2BDE12C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181ED-6EEC-4E00-83B9-5CB996170E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AE27C-89D4-4CC6-BE0A-5B4CD2D2E0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7C503-C218-45BC-89A0-AA039CF9D0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ECD83-EC71-4391-ABDB-274A9F0B3F98}" type="datetimeFigureOut">
              <a:rPr lang="ru-RU" smtClean="0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24CCB-0D3C-47D4-A081-99ECAA1DF0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E9B2B-A0FA-4110-A0F9-8E4F5CB31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1FCCB-27B5-4DD6-B55D-ADC9C2A7B3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3A314-73FB-44AB-803C-5AFA62240B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2C3E1-BCA5-4086-B018-1FEC142474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581F9-4E6C-4CC7-A18C-F4ACE17D2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3" indent="0" algn="ctr">
              <a:buNone/>
              <a:defRPr/>
            </a:lvl2pPr>
            <a:lvl3pPr marL="914305" indent="0" algn="ctr">
              <a:buNone/>
              <a:defRPr/>
            </a:lvl3pPr>
            <a:lvl4pPr marL="1371458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5" indent="0" algn="ctr">
              <a:buNone/>
              <a:defRPr/>
            </a:lvl7pPr>
            <a:lvl8pPr marL="3200068" indent="0" algn="ctr">
              <a:buNone/>
              <a:defRPr/>
            </a:lvl8pPr>
            <a:lvl9pPr marL="365722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47DDB-2176-4ED0-8BF7-7D379746A9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6399E-C3C9-4EAE-B4D7-CB993D352D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E5AAF-ADA8-4EEB-B0BC-C6B15C521E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1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1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2ABDC-F9CA-4A59-9578-B2C7C2C3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9DEFA-DA3B-4F67-BCA2-6B94872131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69776-BBC9-4BF1-A3C0-E1F73350F672}" type="datetimeFigureOut">
              <a:rPr lang="ru-RU" smtClean="0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10F5F-474B-499C-95D0-1EFF465807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2FE09-B541-4057-85FE-D883A949B0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9905D-8AC1-44CC-AA0A-CE60D84304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7B3AC-E7EB-4D00-86D3-280F8B4F1F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63D73-14FD-4522-AC2E-D8ABF172BF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07D57-AF59-4564-939A-AE12784B69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BC0C8-60A7-4812-9354-BDB7AAE402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4AAE7-675E-40FE-BD40-54DC9EE7769A}" type="datetimeFigureOut">
              <a:rPr lang="ru-RU" smtClean="0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4AAE7-675E-40FE-BD40-54DC9EE7769A}" type="datetimeFigureOut">
              <a:rPr lang="ru-RU" smtClean="0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B364D-6DC5-435E-BDFF-6FC8FBACA0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EED9CB-F572-429E-B77F-F419F46052AB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ECD83-EC71-4391-ABDB-274A9F0B3F98}" type="datetimeFigureOut">
              <a:rPr lang="ru-RU" smtClean="0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24CCB-0D3C-47D4-A081-99ECAA1DF0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064AA-8495-4146-A999-3967AB2383D5}" type="datetimeFigureOut">
              <a:rPr lang="ru-RU" smtClean="0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DB749-CB5D-401D-A002-011982CA1B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69776-BBC9-4BF1-A3C0-E1F73350F672}" type="datetimeFigureOut">
              <a:rPr lang="ru-RU" smtClean="0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10F5F-474B-499C-95D0-1EFF465807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064AA-8495-4146-A999-3967AB2383D5}" type="datetimeFigureOut">
              <a:rPr lang="ru-RU" smtClean="0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DB749-CB5D-401D-A002-011982CA1B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75C96-7FFA-4C54-AFC6-5FC981514F59}" type="datetimeFigureOut">
              <a:rPr lang="ru-RU" smtClean="0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9C09-7160-4B08-8CEC-BD9A6C12D4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CADC6-F9A3-40D7-A206-08E347AB366E}" type="datetimeFigureOut">
              <a:rPr lang="ru-RU" smtClean="0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9DAD7-197C-48C8-8562-BE7BEC8D42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4A5D2-C004-4F29-BA4D-9D42DB2272E1}" type="datetimeFigureOut">
              <a:rPr lang="ru-RU" smtClean="0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1F574-8BE1-4807-87C7-69F005C028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4AAE7-675E-40FE-BD40-54DC9EE7769A}" type="datetimeFigureOut">
              <a:rPr lang="ru-RU" smtClean="0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B364D-6DC5-435E-BDFF-6FC8FBACA0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4AAE7-675E-40FE-BD40-54DC9EE7769A}" type="datetimeFigureOut">
              <a:rPr lang="ru-RU" smtClean="0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B364D-6DC5-435E-BDFF-6FC8FBACA0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FF261C5-90B7-4222-9BF2-9DC7E9FF9A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6EE83-9797-4E05-AF1F-D83262F776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0AEE9-1B24-4485-BD5F-4B2E8299D4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75C96-7FFA-4C54-AFC6-5FC981514F59}" type="datetimeFigureOut">
              <a:rPr lang="ru-RU" smtClean="0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9C09-7160-4B08-8CEC-BD9A6C12D4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55D88-A1D0-4AEE-9D91-F6CD544C92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B7B90-36DF-453F-A4B7-386B7FCC25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0AC49-91ED-40DC-885F-C16B249985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11D36-AADB-4E69-8BF8-FA19CBFC19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B3230-6F7C-47F2-85B8-4B48ADFA4C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F2DB4-4924-4352-A5A7-0E2CCB62F4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EBBAE-F51D-4681-AED5-896C5493F0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2BBFE-2C66-411E-B4F1-B820FAAD6B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4AAE7-675E-40FE-BD40-54DC9EE7769A}" type="datetimeFigureOut">
              <a:rPr lang="ru-RU" smtClean="0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4AAE7-675E-40FE-BD40-54DC9EE7769A}" type="datetimeFigureOut">
              <a:rPr lang="ru-RU" smtClean="0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B364D-6DC5-435E-BDFF-6FC8FBACA0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CADC6-F9A3-40D7-A206-08E347AB366E}" type="datetimeFigureOut">
              <a:rPr lang="ru-RU" smtClean="0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9DAD7-197C-48C8-8562-BE7BEC8D42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EED9CB-F572-429E-B77F-F419F46052AB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ECD83-EC71-4391-ABDB-274A9F0B3F98}" type="datetimeFigureOut">
              <a:rPr lang="ru-RU" smtClean="0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24CCB-0D3C-47D4-A081-99ECAA1DF0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69776-BBC9-4BF1-A3C0-E1F73350F672}" type="datetimeFigureOut">
              <a:rPr lang="ru-RU" smtClean="0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10F5F-474B-499C-95D0-1EFF465807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064AA-8495-4146-A999-3967AB2383D5}" type="datetimeFigureOut">
              <a:rPr lang="ru-RU" smtClean="0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DB749-CB5D-401D-A002-011982CA1B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75C96-7FFA-4C54-AFC6-5FC981514F59}" type="datetimeFigureOut">
              <a:rPr lang="ru-RU" smtClean="0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9C09-7160-4B08-8CEC-BD9A6C12D4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CADC6-F9A3-40D7-A206-08E347AB366E}" type="datetimeFigureOut">
              <a:rPr lang="ru-RU" smtClean="0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9DAD7-197C-48C8-8562-BE7BEC8D42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4A5D2-C004-4F29-BA4D-9D42DB2272E1}" type="datetimeFigureOut">
              <a:rPr lang="ru-RU" smtClean="0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1F574-8BE1-4807-87C7-69F005C028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4AAE7-675E-40FE-BD40-54DC9EE7769A}" type="datetimeFigureOut">
              <a:rPr lang="ru-RU" smtClean="0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B364D-6DC5-435E-BDFF-6FC8FBACA0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4AAE7-675E-40FE-BD40-54DC9EE7769A}" type="datetimeFigureOut">
              <a:rPr lang="ru-RU" smtClean="0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B364D-6DC5-435E-BDFF-6FC8FBACA0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4A5D2-C004-4F29-BA4D-9D42DB2272E1}" type="datetimeFigureOut">
              <a:rPr lang="ru-RU" smtClean="0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1F574-8BE1-4807-87C7-69F005C028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ags" Target="../tags/tag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ags" Target="../tags/tag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F254AAE7-675E-40FE-BD40-54DC9EE7769A}" type="datetimeFigureOut">
              <a:rPr lang="ru-RU" smtClean="0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D7B364D-6DC5-435E-BDFF-6FC8FBACA0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5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0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5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1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65" indent="-342865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82" indent="-228577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34" indent="-228577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87" indent="-2285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40" indent="-2285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92" indent="-2285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45" indent="-2285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97" indent="-2285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EAFE7E-5010-46AE-91B2-2237BB5BB17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5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0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5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1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65" indent="-342865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82" indent="-228577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34" indent="-228577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87" indent="-2285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40" indent="-2285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92" indent="-2285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45" indent="-2285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97" indent="-2285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A6C2BE-A912-41B8-A7C0-CA0687C9B67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5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0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5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1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65" indent="-342865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82" indent="-228577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34" indent="-228577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87" indent="-2285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40" indent="-2285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92" indent="-2285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45" indent="-2285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97" indent="-2285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0BBD8EB-391F-486D-97F0-97D23BFEE6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5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0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5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1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65" indent="-342865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82" indent="-228577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34" indent="-228577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87" indent="-2285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40" indent="-2285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92" indent="-2285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45" indent="-2285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97" indent="-2285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1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E53DD9-593F-41CF-82B6-D4B81634A3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5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0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5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1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65" indent="-342865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82" indent="-228577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34" indent="-228577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87" indent="-2285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40" indent="-2285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92" indent="-2285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45" indent="-2285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97" indent="-2285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F254AAE7-675E-40FE-BD40-54DC9EE7769A}" type="datetimeFigureOut">
              <a:rPr lang="ru-RU" smtClean="0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D7B364D-6DC5-435E-BDFF-6FC8FBACA0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BDB7B4-7299-4AA5-BE26-AD6833D6864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54AAE7-675E-40FE-BD40-54DC9EE7769A}" type="datetimeFigureOut">
              <a:rPr lang="ru-RU" smtClean="0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7B364D-6DC5-435E-BDFF-6FC8FBACA0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8640"/>
            <a:ext cx="1728192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045">
            <a:off x="6444208" y="3284984"/>
            <a:ext cx="1724426" cy="2496968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59832" y="4725144"/>
            <a:ext cx="3524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Першина И.В.</a:t>
            </a:r>
          </a:p>
          <a:p>
            <a:r>
              <a:rPr lang="ru-RU" b="1" dirty="0">
                <a:solidFill>
                  <a:srgbClr val="C00000"/>
                </a:solidFill>
              </a:rPr>
              <a:t>учитель начальных классов </a:t>
            </a:r>
          </a:p>
          <a:p>
            <a:r>
              <a:rPr lang="ru-RU" b="1" dirty="0">
                <a:solidFill>
                  <a:srgbClr val="C00000"/>
                </a:solidFill>
              </a:rPr>
              <a:t>МБОУ «СШ №40»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г.Нижневартовск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476672"/>
            <a:ext cx="4259262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</a:rPr>
              <a:t>УМК «Школа России»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</a:rPr>
              <a:t>1 класс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5856" y="2204864"/>
            <a:ext cx="49685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</a:rPr>
              <a:t>«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Подготовка к введению задач в 2 действия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</a:rPr>
              <a:t>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1412776"/>
            <a:ext cx="3031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Bookman Old Style" pitchFamily="18" charset="0"/>
              </a:rPr>
              <a:t>Дистанционный урок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Bookman Old Style" pitchFamily="18" charset="0"/>
              </a:rPr>
              <a:t>математики</a:t>
            </a:r>
            <a:endParaRPr lang="ru-RU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299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1331640" y="980728"/>
            <a:ext cx="3354424" cy="147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ru-RU" dirty="0"/>
              <a:t>Со стихами – 10 кн.         ? кн.</a:t>
            </a:r>
          </a:p>
          <a:p>
            <a:r>
              <a:rPr lang="ru-RU" dirty="0"/>
              <a:t>С рассказами – 4 кн.</a:t>
            </a:r>
          </a:p>
          <a:p>
            <a:r>
              <a:rPr lang="ru-RU" dirty="0"/>
              <a:t>…………=….(</a:t>
            </a:r>
            <a:r>
              <a:rPr lang="ru-RU" dirty="0" err="1"/>
              <a:t>кн</a:t>
            </a:r>
            <a:r>
              <a:rPr lang="ru-RU" dirty="0"/>
              <a:t>)</a:t>
            </a:r>
          </a:p>
          <a:p>
            <a:r>
              <a:rPr lang="ru-RU" dirty="0"/>
              <a:t>Ответ: …книг было у Тани</a:t>
            </a:r>
          </a:p>
          <a:p>
            <a:endParaRPr lang="ru-RU" dirty="0"/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347864" y="404664"/>
            <a:ext cx="1433129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ru-RU" dirty="0"/>
              <a:t>Задача 2(1)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1403648" y="2924944"/>
            <a:ext cx="3418095" cy="175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ru-RU" dirty="0"/>
              <a:t>Было – 14 кн.</a:t>
            </a:r>
          </a:p>
          <a:p>
            <a:r>
              <a:rPr lang="ru-RU" dirty="0"/>
              <a:t>Подарила – 1 кн.</a:t>
            </a:r>
          </a:p>
          <a:p>
            <a:r>
              <a:rPr lang="ru-RU" dirty="0"/>
              <a:t>Осталось - ? кн.</a:t>
            </a:r>
          </a:p>
          <a:p>
            <a:r>
              <a:rPr lang="ru-RU" dirty="0"/>
              <a:t>…………=….(</a:t>
            </a:r>
            <a:r>
              <a:rPr lang="ru-RU" dirty="0" err="1"/>
              <a:t>кн</a:t>
            </a:r>
            <a:r>
              <a:rPr lang="ru-RU" dirty="0"/>
              <a:t>)</a:t>
            </a:r>
          </a:p>
          <a:p>
            <a:r>
              <a:rPr lang="ru-RU" dirty="0"/>
              <a:t>Ответ: …книг осталось у Тани</a:t>
            </a:r>
          </a:p>
          <a:p>
            <a:endParaRPr lang="ru-RU" dirty="0"/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3275856" y="2492896"/>
            <a:ext cx="1433129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ru-RU" dirty="0"/>
              <a:t>Задача 2(2)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3563888" y="980728"/>
            <a:ext cx="504056" cy="5715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8290519" cy="8617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У отца 2 сына. У каждого сына по 3 сестры. Сколько </a:t>
            </a:r>
          </a:p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детей в семье?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5885" y="1412778"/>
            <a:ext cx="3947351" cy="13208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>
            <a:spAutoFit/>
          </a:bodyPr>
          <a:lstStyle/>
          <a:p>
            <a:pPr algn="ctr">
              <a:defRPr/>
            </a:pPr>
            <a:r>
              <a:rPr lang="ru-RU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детей</a:t>
            </a:r>
          </a:p>
        </p:txBody>
      </p:sp>
      <p:pic>
        <p:nvPicPr>
          <p:cNvPr id="12292" name="Picture 2" descr="D:\клипарты\люди\003e9eb297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428876"/>
            <a:ext cx="4411662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ый треугольник 1"/>
          <p:cNvSpPr/>
          <p:nvPr/>
        </p:nvSpPr>
        <p:spPr>
          <a:xfrm>
            <a:off x="2857501" y="1928813"/>
            <a:ext cx="3643313" cy="3643312"/>
          </a:xfrm>
          <a:prstGeom prst="rtTriangl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ый треугольник 2"/>
          <p:cNvSpPr/>
          <p:nvPr/>
        </p:nvSpPr>
        <p:spPr>
          <a:xfrm rot="5400000">
            <a:off x="2857501" y="1928813"/>
            <a:ext cx="3643312" cy="3643313"/>
          </a:xfrm>
          <a:prstGeom prst="rtTriangle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Минус 4"/>
          <p:cNvSpPr/>
          <p:nvPr/>
        </p:nvSpPr>
        <p:spPr>
          <a:xfrm rot="2816851">
            <a:off x="2081214" y="2701925"/>
            <a:ext cx="3438525" cy="346075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27089" y="188913"/>
            <a:ext cx="3887787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Сосчитай треугольники.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5715016"/>
            <a:ext cx="605999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5 треугольников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075" y="857233"/>
            <a:ext cx="4693692" cy="11114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>
            <a:spAutoFit/>
          </a:bodyPr>
          <a:lstStyle/>
          <a:p>
            <a:pPr algn="ctr">
              <a:defRPr/>
            </a:pP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 – 7 – 2 =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076" y="2285992"/>
            <a:ext cx="4693692" cy="11114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>
            <a:spAutoFit/>
          </a:bodyPr>
          <a:lstStyle/>
          <a:p>
            <a:pPr algn="ctr">
              <a:defRPr/>
            </a:pP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 – 5 – 4 =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7492" y="3714752"/>
            <a:ext cx="4738768" cy="11114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>
            <a:spAutoFit/>
          </a:bodyPr>
          <a:lstStyle/>
          <a:p>
            <a:pPr algn="ctr">
              <a:defRPr/>
            </a:pP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8 + 4 + 2 =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7493" y="5143513"/>
            <a:ext cx="4738768" cy="11114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>
            <a:spAutoFit/>
          </a:bodyPr>
          <a:lstStyle/>
          <a:p>
            <a:pPr algn="ctr">
              <a:defRPr/>
            </a:pP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9 + 5 + 1 = </a:t>
            </a:r>
          </a:p>
        </p:txBody>
      </p:sp>
      <p:pic>
        <p:nvPicPr>
          <p:cNvPr id="14342" name="Picture 2" descr="D:\клипарты\сказки\1226265521_nez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6" t="7745" r="45938" b="8347"/>
          <a:stretch>
            <a:fillRect/>
          </a:stretch>
        </p:blipFill>
        <p:spPr bwMode="auto">
          <a:xfrm>
            <a:off x="6858001" y="4071939"/>
            <a:ext cx="18891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4213" y="188913"/>
            <a:ext cx="2581275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Реши примеры.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1510" y="5143513"/>
            <a:ext cx="7101604" cy="11079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>
            <a:spAutoFit/>
          </a:bodyPr>
          <a:lstStyle/>
          <a:p>
            <a:pPr algn="ctr">
              <a:defRPr/>
            </a:pPr>
            <a:r>
              <a:rPr lang="ru-RU" sz="6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 </a:t>
            </a: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см =   дм   см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3953" y="857233"/>
            <a:ext cx="6865962" cy="11079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>
            <a:spAutoFit/>
          </a:bodyPr>
          <a:lstStyle/>
          <a:p>
            <a:pPr algn="ctr">
              <a:defRPr/>
            </a:pPr>
            <a:r>
              <a:rPr lang="ru-RU" sz="6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дм </a:t>
            </a:r>
            <a:r>
              <a:rPr lang="ru-RU" sz="6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см =   </a:t>
            </a:r>
            <a:r>
              <a:rPr lang="ru-RU" sz="6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см</a:t>
            </a: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3953" y="2285992"/>
            <a:ext cx="6865962" cy="11079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>
            <a:spAutoFit/>
          </a:bodyPr>
          <a:lstStyle/>
          <a:p>
            <a:pPr algn="ctr">
              <a:defRPr/>
            </a:pPr>
            <a:r>
              <a:rPr lang="ru-RU" sz="6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дм </a:t>
            </a:r>
            <a:r>
              <a:rPr lang="ru-RU" sz="6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см =   </a:t>
            </a:r>
            <a:r>
              <a:rPr lang="ru-RU" sz="6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см</a:t>
            </a: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1510" y="3714752"/>
            <a:ext cx="7101604" cy="11079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>
            <a:spAutoFit/>
          </a:bodyPr>
          <a:lstStyle/>
          <a:p>
            <a:pPr algn="ctr">
              <a:defRPr/>
            </a:pPr>
            <a:r>
              <a:rPr lang="ru-RU" sz="6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 </a:t>
            </a: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см =   дм   см </a:t>
            </a:r>
          </a:p>
        </p:txBody>
      </p:sp>
      <p:pic>
        <p:nvPicPr>
          <p:cNvPr id="15366" name="Picture 2" descr="D:\клипарты\сказки\1226265521_nez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6" t="7745" r="45938" b="8347"/>
          <a:stretch>
            <a:fillRect/>
          </a:stretch>
        </p:blipFill>
        <p:spPr bwMode="auto">
          <a:xfrm>
            <a:off x="7254876" y="4143375"/>
            <a:ext cx="18891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750" y="260350"/>
            <a:ext cx="7660025" cy="8617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Решите цепочку примеров,  и  вы узнаете, какие </a:t>
            </a:r>
          </a:p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цветы любит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Дюймовочка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6387" name="Picture 2" descr="http://img-fotki.yandex.ru/get/4407/lady-annadu.81/0_66068_b96b796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219450"/>
            <a:ext cx="34290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755650" y="1628775"/>
            <a:ext cx="1655763" cy="936625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19476" y="1628775"/>
            <a:ext cx="1657350" cy="936625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00788" y="1628775"/>
            <a:ext cx="1655762" cy="936625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51275" y="3284538"/>
            <a:ext cx="1873250" cy="936625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11724" y="1628800"/>
            <a:ext cx="1184941" cy="923330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- 8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71601" y="1628800"/>
            <a:ext cx="1146468" cy="923330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18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20036" y="1628800"/>
            <a:ext cx="1358064" cy="923330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+ 5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3284984"/>
            <a:ext cx="2002178" cy="923330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-10 =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2555876" y="1916114"/>
            <a:ext cx="792163" cy="43338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292726" y="1916114"/>
            <a:ext cx="792163" cy="43338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9564626">
            <a:off x="5486401" y="2762250"/>
            <a:ext cx="792163" cy="4318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987824" y="4581128"/>
            <a:ext cx="569388" cy="923330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15616" y="4581128"/>
            <a:ext cx="569388" cy="923330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004048" y="4581128"/>
            <a:ext cx="569388" cy="923330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pic>
        <p:nvPicPr>
          <p:cNvPr id="16402" name="Picture 4" descr="http://www.playcast.ru/uploads/2014/05/24/870542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6" y="5273676"/>
            <a:ext cx="25765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6" descr="http://www.playcast.ru/uploads/2014/09/23/9941093.png"/>
          <p:cNvPicPr>
            <a:picLocks noChangeAspect="1" noChangeArrowheads="1"/>
          </p:cNvPicPr>
          <p:nvPr/>
        </p:nvPicPr>
        <p:blipFill>
          <a:blip r:embed="rId4"/>
          <a:srcRect l="22713" r="26456" b="18884"/>
          <a:stretch>
            <a:fillRect/>
          </a:stretch>
        </p:blipFill>
        <p:spPr bwMode="auto">
          <a:xfrm>
            <a:off x="395288" y="5273676"/>
            <a:ext cx="14890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8" descr="http://foto-cvetov.com/1/cvetok_3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264150"/>
            <a:ext cx="152400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188" y="260351"/>
            <a:ext cx="8266730" cy="1231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У переплётчика лента длиной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м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. Каждый день он </a:t>
            </a:r>
          </a:p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отрезает от неё кусок в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м. Через сколько дней </a:t>
            </a:r>
          </a:p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будет отрезан последний кусок?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86177" y="4941169"/>
            <a:ext cx="6946035" cy="13208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>
            <a:spAutoFit/>
          </a:bodyPr>
          <a:lstStyle/>
          <a:p>
            <a:pPr algn="ctr">
              <a:defRPr/>
            </a:pPr>
            <a:r>
              <a:rPr lang="ru-RU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через 9 дней</a:t>
            </a:r>
          </a:p>
        </p:txBody>
      </p:sp>
      <p:pic>
        <p:nvPicPr>
          <p:cNvPr id="17412" name="Picture 2" descr="http://www.clipproject.info/images/joomgallery/details/school_37/book_clip_art_free_image_-_school_clip_art_free_20121124_1615426296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340" b="9280"/>
          <a:stretch>
            <a:fillRect/>
          </a:stretch>
        </p:blipFill>
        <p:spPr bwMode="auto">
          <a:xfrm>
            <a:off x="684213" y="1700214"/>
            <a:ext cx="38100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http://img-fotki.yandex.ru/get/6214/42672521.24/0_6475f_7ff30dd7_orig.jpg"/>
          <p:cNvPicPr>
            <a:picLocks noChangeAspect="1" noChangeArrowheads="1"/>
          </p:cNvPicPr>
          <p:nvPr/>
        </p:nvPicPr>
        <p:blipFill>
          <a:blip r:embed="rId3"/>
          <a:srcRect b="90569"/>
          <a:stretch>
            <a:fillRect/>
          </a:stretch>
        </p:blipFill>
        <p:spPr bwMode="auto">
          <a:xfrm>
            <a:off x="3203575" y="4149726"/>
            <a:ext cx="53530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395289" y="2852738"/>
            <a:ext cx="7416800" cy="313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ru-RU" sz="3200" b="1" dirty="0"/>
              <a:t>Мне удалось на уроке…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Мне понравилось…</a:t>
            </a:r>
          </a:p>
          <a:p>
            <a:r>
              <a:rPr lang="ru-RU" sz="3200" b="1" dirty="0"/>
              <a:t>Я порадовался за…</a:t>
            </a:r>
          </a:p>
          <a:p>
            <a:r>
              <a:rPr lang="ru-RU" sz="3200" b="1" dirty="0">
                <a:solidFill>
                  <a:srgbClr val="7030A0"/>
                </a:solidFill>
              </a:rPr>
              <a:t>Я могу похвалить себя за…</a:t>
            </a:r>
          </a:p>
          <a:p>
            <a:r>
              <a:rPr lang="ru-RU" sz="3200" b="1" dirty="0">
                <a:solidFill>
                  <a:srgbClr val="00B050"/>
                </a:solidFill>
              </a:rPr>
              <a:t>С каким настроением заканчиваем урок?  </a:t>
            </a:r>
            <a:r>
              <a:rPr lang="ru-RU" sz="3200" b="1" dirty="0"/>
              <a:t> 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D:\клипарты\сказки\1226265521_nez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" t="4819" r="53751" b="6110"/>
          <a:stretch>
            <a:fillRect/>
          </a:stretch>
        </p:blipFill>
        <p:spPr bwMode="auto">
          <a:xfrm>
            <a:off x="285750" y="3071814"/>
            <a:ext cx="2286000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8314" y="260351"/>
            <a:ext cx="3214687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Сосчитай примеры.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3478" y="1142984"/>
            <a:ext cx="5637378" cy="11114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>
            <a:spAutoFit/>
          </a:bodyPr>
          <a:lstStyle/>
          <a:p>
            <a:pPr algn="ctr">
              <a:defRPr/>
            </a:pP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18 – 10 – 3 =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24881" y="2571745"/>
            <a:ext cx="4738768" cy="11114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>
            <a:spAutoFit/>
          </a:bodyPr>
          <a:lstStyle/>
          <a:p>
            <a:pPr algn="ctr">
              <a:defRPr/>
            </a:pP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 + 6 + 2 =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26663" y="4000504"/>
            <a:ext cx="5164808" cy="11114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>
            <a:spAutoFit/>
          </a:bodyPr>
          <a:lstStyle/>
          <a:p>
            <a:pPr algn="ctr">
              <a:defRPr/>
            </a:pP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16 – 5 – 6 =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24881" y="5357826"/>
            <a:ext cx="4738768" cy="11114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>
            <a:spAutoFit/>
          </a:bodyPr>
          <a:lstStyle/>
          <a:p>
            <a:pPr algn="ctr">
              <a:defRPr/>
            </a:pP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7 + 5 + 3 =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49361" y="1142984"/>
            <a:ext cx="1127211" cy="11079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>
            <a:spAutoFit/>
          </a:bodyPr>
          <a:lstStyle/>
          <a:p>
            <a:pPr algn="ctr">
              <a:defRPr/>
            </a:pP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342969" y="2571745"/>
            <a:ext cx="1598494" cy="11079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>
            <a:spAutoFit/>
          </a:bodyPr>
          <a:lstStyle/>
          <a:p>
            <a:pPr algn="ctr">
              <a:defRPr/>
            </a:pP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</a:t>
            </a: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78121" y="4000504"/>
            <a:ext cx="1127211" cy="11079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>
            <a:spAutoFit/>
          </a:bodyPr>
          <a:lstStyle/>
          <a:p>
            <a:pPr algn="ctr">
              <a:defRPr/>
            </a:pP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342969" y="5357826"/>
            <a:ext cx="1598494" cy="11079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>
            <a:spAutoFit/>
          </a:bodyPr>
          <a:lstStyle/>
          <a:p>
            <a:pPr algn="ctr">
              <a:defRPr/>
            </a:pP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404664"/>
            <a:ext cx="7911697" cy="8617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Синеглазка принесла груши. За обедом Малышки </a:t>
            </a:r>
          </a:p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съели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груши. Сколько груш осталось?</a:t>
            </a:r>
          </a:p>
        </p:txBody>
      </p:sp>
      <p:pic>
        <p:nvPicPr>
          <p:cNvPr id="16387" name="Picture 3" descr="http://www.sovetika.ru/images_deti/neznaika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556793"/>
            <a:ext cx="6743260" cy="4629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Приключения Незнай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2060849"/>
            <a:ext cx="6429420" cy="4362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68314" y="260351"/>
            <a:ext cx="8370887" cy="1231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>
            <a:spAutoFit/>
          </a:bodyPr>
          <a:lstStyle/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На яблоне было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яблок. Винтик  и Бублик сняли </a:t>
            </a:r>
          </a:p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 дерева яблоки и положили в машину. Сколько яблок осталось на дереве?</a:t>
            </a:r>
            <a:r>
              <a:rPr lang="ru-RU" sz="2400" b="1" dirty="0"/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Приключения Незнайки"/>
          <p:cNvPicPr>
            <a:picLocks noChangeAspect="1" noChangeArrowheads="1"/>
          </p:cNvPicPr>
          <p:nvPr/>
        </p:nvPicPr>
        <p:blipFill>
          <a:blip r:embed="rId2"/>
          <a:srcRect l="22973" t="5906" r="12162" b="17322"/>
          <a:stretch>
            <a:fillRect/>
          </a:stretch>
        </p:blipFill>
        <p:spPr bwMode="auto">
          <a:xfrm>
            <a:off x="357159" y="3786191"/>
            <a:ext cx="3429024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27584" y="332656"/>
            <a:ext cx="7942263" cy="1231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>
            <a:spAutoFit/>
          </a:bodyPr>
          <a:lstStyle/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 Вчера Незнайка прочитал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страниц, а сегодня на</a:t>
            </a:r>
          </a:p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страницы больше. Сколько Незнайка прочитал </a:t>
            </a:r>
          </a:p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 страниц сегодня?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626" y="3143251"/>
            <a:ext cx="7312025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Сколько Незнайка прочитал страниц за 2 дня?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02772" y="1844824"/>
            <a:ext cx="4007374" cy="11114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>
            <a:spAutoFit/>
          </a:bodyPr>
          <a:lstStyle/>
          <a:p>
            <a:pPr algn="ctr">
              <a:defRPr/>
            </a:pP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5 + 2 = 7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41432" y="1844824"/>
            <a:ext cx="1128330" cy="11114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>
            <a:spAutoFit/>
          </a:bodyPr>
          <a:lstStyle/>
          <a:p>
            <a:pPr algn="ctr">
              <a:defRPr/>
            </a:pP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7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49588" y="3929067"/>
            <a:ext cx="1365343" cy="11114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>
            <a:spAutoFit/>
          </a:bodyPr>
          <a:lstStyle/>
          <a:p>
            <a:pPr algn="ctr">
              <a:defRPr/>
            </a:pP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20244" y="5286388"/>
            <a:ext cx="4479944" cy="11114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>
            <a:spAutoFit/>
          </a:bodyPr>
          <a:lstStyle/>
          <a:p>
            <a:pPr algn="ctr">
              <a:defRPr/>
            </a:pP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7 + 5 = 12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Приключения Незнай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3212977"/>
            <a:ext cx="4989624" cy="3386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55576" y="476672"/>
            <a:ext cx="8111496" cy="1231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В Цветочном городе было 10 улиц и  6 проспектов. </a:t>
            </a:r>
          </a:p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На сколько больше было улиц, чем проспектов в </a:t>
            </a:r>
          </a:p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Цветочном городе?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29616" y="1772817"/>
            <a:ext cx="2528593" cy="11952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>
            <a:spAutoFit/>
          </a:bodyPr>
          <a:lstStyle/>
          <a:p>
            <a:pPr algn="ctr">
              <a:defRPr/>
            </a:pPr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4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65415" y="1772817"/>
            <a:ext cx="4808562" cy="11952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>
            <a:spAutoFit/>
          </a:bodyPr>
          <a:lstStyle/>
          <a:p>
            <a:pPr algn="ctr">
              <a:defRPr/>
            </a:pPr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10 – 6 = 4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260648"/>
            <a:ext cx="642778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0" tIns="45715" rIns="91430" bIns="4571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Физкультминутка</a:t>
            </a:r>
          </a:p>
        </p:txBody>
      </p:sp>
      <p:sp>
        <p:nvSpPr>
          <p:cNvPr id="8195" name="Прямоугольник 3"/>
          <p:cNvSpPr>
            <a:spLocks noChangeArrowheads="1"/>
          </p:cNvSpPr>
          <p:nvPr/>
        </p:nvSpPr>
        <p:spPr bwMode="auto">
          <a:xfrm>
            <a:off x="1116014" y="1196975"/>
            <a:ext cx="5957887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ru-RU" sz="2800" b="1" dirty="0"/>
              <a:t>Мы, покинув этот класс,</a:t>
            </a:r>
            <a:br>
              <a:rPr lang="ru-RU" sz="2800" b="1" dirty="0"/>
            </a:br>
            <a:r>
              <a:rPr lang="ru-RU" sz="2800" b="1" dirty="0"/>
              <a:t>Станем тиграми тотчас.</a:t>
            </a:r>
            <a:br>
              <a:rPr lang="ru-RU" sz="2800" b="1" dirty="0"/>
            </a:br>
            <a:r>
              <a:rPr lang="ru-RU" sz="2800" b="1" dirty="0"/>
              <a:t>Ну-ка вытянись, дружок:</a:t>
            </a:r>
            <a:br>
              <a:rPr lang="ru-RU" sz="2800" b="1" dirty="0"/>
            </a:br>
            <a:r>
              <a:rPr lang="ru-RU" sz="2800" b="1" dirty="0"/>
              <a:t>Тигр делает прыжок!</a:t>
            </a:r>
            <a:br>
              <a:rPr lang="ru-RU" sz="2800" b="1" dirty="0"/>
            </a:br>
            <a:r>
              <a:rPr lang="ru-RU" sz="2800" b="1" dirty="0"/>
              <a:t>А теперь еще один!</a:t>
            </a:r>
            <a:br>
              <a:rPr lang="ru-RU" sz="2800" b="1" dirty="0"/>
            </a:br>
            <a:r>
              <a:rPr lang="ru-RU" sz="2800" b="1" dirty="0"/>
              <a:t>Ну а прыгнув, посидим,</a:t>
            </a:r>
            <a:br>
              <a:rPr lang="ru-RU" sz="2800" b="1" dirty="0"/>
            </a:br>
            <a:r>
              <a:rPr lang="ru-RU" sz="2800" b="1" dirty="0"/>
              <a:t>Поглядим по сторонам,</a:t>
            </a:r>
            <a:br>
              <a:rPr lang="ru-RU" sz="2800" b="1" dirty="0"/>
            </a:br>
            <a:r>
              <a:rPr lang="ru-RU" sz="2800" b="1" dirty="0"/>
              <a:t>Разойдемся по местам.</a:t>
            </a:r>
          </a:p>
        </p:txBody>
      </p:sp>
      <p:pic>
        <p:nvPicPr>
          <p:cNvPr id="8196" name="Picture 2" descr="http://www.pageresource.com/clipart/clipart/animals/tigers/tiger-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1" y="4581525"/>
            <a:ext cx="3398838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31840" y="5661248"/>
            <a:ext cx="2486578" cy="923330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стр. 60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0"/>
            <a:ext cx="4640263" cy="671512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6215063" y="571500"/>
            <a:ext cx="97685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ru-RU"/>
              <a:t>УСТНО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6286501" y="1643064"/>
            <a:ext cx="1691212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ru-RU"/>
              <a:t>ПИСЬМЕННО</a:t>
            </a:r>
          </a:p>
        </p:txBody>
      </p:sp>
      <p:cxnSp>
        <p:nvCxnSpPr>
          <p:cNvPr id="6" name="Прямая со стрелкой 5"/>
          <p:cNvCxnSpPr>
            <a:stCxn id="10243" idx="1"/>
          </p:cNvCxnSpPr>
          <p:nvPr/>
        </p:nvCxnSpPr>
        <p:spPr>
          <a:xfrm flipH="1">
            <a:off x="5357815" y="756161"/>
            <a:ext cx="857248" cy="2439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 flipV="1">
            <a:off x="5286375" y="2000250"/>
            <a:ext cx="1000125" cy="101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4500562" y="2714626"/>
            <a:ext cx="2500313" cy="10715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4174332" y="3040858"/>
            <a:ext cx="3152775" cy="10715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4893470" y="2464594"/>
            <a:ext cx="1785937" cy="10001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зеленая клетка и фон">
  <a:themeElements>
    <a:clrScheme name="Тема Office 3">
      <a:dk1>
        <a:srgbClr val="000000"/>
      </a:dk1>
      <a:lt1>
        <a:srgbClr val="FFFFFF"/>
      </a:lt1>
      <a:dk2>
        <a:srgbClr val="085539"/>
      </a:dk2>
      <a:lt2>
        <a:srgbClr val="FFFFFF"/>
      </a:lt2>
      <a:accent1>
        <a:srgbClr val="F7BAD3"/>
      </a:accent1>
      <a:accent2>
        <a:srgbClr val="FBB76E"/>
      </a:accent2>
      <a:accent3>
        <a:srgbClr val="AAB4AE"/>
      </a:accent3>
      <a:accent4>
        <a:srgbClr val="DADADA"/>
      </a:accent4>
      <a:accent5>
        <a:srgbClr val="FAD9E6"/>
      </a:accent5>
      <a:accent6>
        <a:srgbClr val="E3A663"/>
      </a:accent6>
      <a:hlink>
        <a:srgbClr val="58E3B5"/>
      </a:hlink>
      <a:folHlink>
        <a:srgbClr val="EBDA7A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30E9A9"/>
        </a:accent1>
        <a:accent2>
          <a:srgbClr val="BCE2D6"/>
        </a:accent2>
        <a:accent3>
          <a:srgbClr val="AAB4AE"/>
        </a:accent3>
        <a:accent4>
          <a:srgbClr val="DADADA"/>
        </a:accent4>
        <a:accent5>
          <a:srgbClr val="ADF2D1"/>
        </a:accent5>
        <a:accent6>
          <a:srgbClr val="AACDC2"/>
        </a:accent6>
        <a:hlink>
          <a:srgbClr val="D1FFED"/>
        </a:hlink>
        <a:folHlink>
          <a:srgbClr val="75F0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82C4F2"/>
        </a:accent1>
        <a:accent2>
          <a:srgbClr val="A2DB14"/>
        </a:accent2>
        <a:accent3>
          <a:srgbClr val="AAB4AE"/>
        </a:accent3>
        <a:accent4>
          <a:srgbClr val="DADADA"/>
        </a:accent4>
        <a:accent5>
          <a:srgbClr val="C1DEF7"/>
        </a:accent5>
        <a:accent6>
          <a:srgbClr val="92C611"/>
        </a:accent6>
        <a:hlink>
          <a:srgbClr val="7BE1C0"/>
        </a:hlink>
        <a:folHlink>
          <a:srgbClr val="B6DE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F7BAD3"/>
        </a:accent1>
        <a:accent2>
          <a:srgbClr val="FBB76E"/>
        </a:accent2>
        <a:accent3>
          <a:srgbClr val="AAB4AE"/>
        </a:accent3>
        <a:accent4>
          <a:srgbClr val="DADADA"/>
        </a:accent4>
        <a:accent5>
          <a:srgbClr val="FAD9E6"/>
        </a:accent5>
        <a:accent6>
          <a:srgbClr val="E3A663"/>
        </a:accent6>
        <a:hlink>
          <a:srgbClr val="58E3B5"/>
        </a:hlink>
        <a:folHlink>
          <a:srgbClr val="EBDA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ECE2AC"/>
        </a:accent1>
        <a:accent2>
          <a:srgbClr val="FCB8A1"/>
        </a:accent2>
        <a:accent3>
          <a:srgbClr val="AAB4AE"/>
        </a:accent3>
        <a:accent4>
          <a:srgbClr val="DADADA"/>
        </a:accent4>
        <a:accent5>
          <a:srgbClr val="F4EED2"/>
        </a:accent5>
        <a:accent6>
          <a:srgbClr val="E4A691"/>
        </a:accent6>
        <a:hlink>
          <a:srgbClr val="C9B5F7"/>
        </a:hlink>
        <a:folHlink>
          <a:srgbClr val="7EDD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0E9A9"/>
        </a:accent1>
        <a:accent2>
          <a:srgbClr val="BCE2D6"/>
        </a:accent2>
        <a:accent3>
          <a:srgbClr val="FFFFFF"/>
        </a:accent3>
        <a:accent4>
          <a:srgbClr val="000000"/>
        </a:accent4>
        <a:accent5>
          <a:srgbClr val="ADF2D1"/>
        </a:accent5>
        <a:accent6>
          <a:srgbClr val="AACDC2"/>
        </a:accent6>
        <a:hlink>
          <a:srgbClr val="D1FFED"/>
        </a:hlink>
        <a:folHlink>
          <a:srgbClr val="75F0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2C4F2"/>
        </a:accent1>
        <a:accent2>
          <a:srgbClr val="A2DB14"/>
        </a:accent2>
        <a:accent3>
          <a:srgbClr val="FFFFFF"/>
        </a:accent3>
        <a:accent4>
          <a:srgbClr val="000000"/>
        </a:accent4>
        <a:accent5>
          <a:srgbClr val="C1DEF7"/>
        </a:accent5>
        <a:accent6>
          <a:srgbClr val="92C611"/>
        </a:accent6>
        <a:hlink>
          <a:srgbClr val="7BE1C0"/>
        </a:hlink>
        <a:folHlink>
          <a:srgbClr val="B6DEF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7BAD3"/>
        </a:accent1>
        <a:accent2>
          <a:srgbClr val="FBB76E"/>
        </a:accent2>
        <a:accent3>
          <a:srgbClr val="FFFFFF"/>
        </a:accent3>
        <a:accent4>
          <a:srgbClr val="000000"/>
        </a:accent4>
        <a:accent5>
          <a:srgbClr val="FAD9E6"/>
        </a:accent5>
        <a:accent6>
          <a:srgbClr val="E3A663"/>
        </a:accent6>
        <a:hlink>
          <a:srgbClr val="58E3B5"/>
        </a:hlink>
        <a:folHlink>
          <a:srgbClr val="EBDA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CE2AC"/>
        </a:accent1>
        <a:accent2>
          <a:srgbClr val="FCB8A1"/>
        </a:accent2>
        <a:accent3>
          <a:srgbClr val="FFFFFF"/>
        </a:accent3>
        <a:accent4>
          <a:srgbClr val="000000"/>
        </a:accent4>
        <a:accent5>
          <a:srgbClr val="F4EED2"/>
        </a:accent5>
        <a:accent6>
          <a:srgbClr val="E4A691"/>
        </a:accent6>
        <a:hlink>
          <a:srgbClr val="C9B5F7"/>
        </a:hlink>
        <a:folHlink>
          <a:srgbClr val="7EDD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fault Design">
  <a:themeElements>
    <a:clrScheme name="1_Default Design 3">
      <a:dk1>
        <a:srgbClr val="000000"/>
      </a:dk1>
      <a:lt1>
        <a:srgbClr val="FFFFFF"/>
      </a:lt1>
      <a:dk2>
        <a:srgbClr val="085539"/>
      </a:dk2>
      <a:lt2>
        <a:srgbClr val="FFFFFF"/>
      </a:lt2>
      <a:accent1>
        <a:srgbClr val="F7BAD3"/>
      </a:accent1>
      <a:accent2>
        <a:srgbClr val="FBB76E"/>
      </a:accent2>
      <a:accent3>
        <a:srgbClr val="AAB4AE"/>
      </a:accent3>
      <a:accent4>
        <a:srgbClr val="DADADA"/>
      </a:accent4>
      <a:accent5>
        <a:srgbClr val="FAD9E6"/>
      </a:accent5>
      <a:accent6>
        <a:srgbClr val="E3A663"/>
      </a:accent6>
      <a:hlink>
        <a:srgbClr val="58E3B5"/>
      </a:hlink>
      <a:folHlink>
        <a:srgbClr val="EBDA7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30E9A9"/>
        </a:accent1>
        <a:accent2>
          <a:srgbClr val="BCE2D6"/>
        </a:accent2>
        <a:accent3>
          <a:srgbClr val="AAB4AE"/>
        </a:accent3>
        <a:accent4>
          <a:srgbClr val="DADADA"/>
        </a:accent4>
        <a:accent5>
          <a:srgbClr val="ADF2D1"/>
        </a:accent5>
        <a:accent6>
          <a:srgbClr val="AACDC2"/>
        </a:accent6>
        <a:hlink>
          <a:srgbClr val="D1FFED"/>
        </a:hlink>
        <a:folHlink>
          <a:srgbClr val="75F0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82C4F2"/>
        </a:accent1>
        <a:accent2>
          <a:srgbClr val="A2DB14"/>
        </a:accent2>
        <a:accent3>
          <a:srgbClr val="AAB4AE"/>
        </a:accent3>
        <a:accent4>
          <a:srgbClr val="DADADA"/>
        </a:accent4>
        <a:accent5>
          <a:srgbClr val="C1DEF7"/>
        </a:accent5>
        <a:accent6>
          <a:srgbClr val="92C611"/>
        </a:accent6>
        <a:hlink>
          <a:srgbClr val="7BE1C0"/>
        </a:hlink>
        <a:folHlink>
          <a:srgbClr val="B6DE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F7BAD3"/>
        </a:accent1>
        <a:accent2>
          <a:srgbClr val="FBB76E"/>
        </a:accent2>
        <a:accent3>
          <a:srgbClr val="AAB4AE"/>
        </a:accent3>
        <a:accent4>
          <a:srgbClr val="DADADA"/>
        </a:accent4>
        <a:accent5>
          <a:srgbClr val="FAD9E6"/>
        </a:accent5>
        <a:accent6>
          <a:srgbClr val="E3A663"/>
        </a:accent6>
        <a:hlink>
          <a:srgbClr val="58E3B5"/>
        </a:hlink>
        <a:folHlink>
          <a:srgbClr val="EBDA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ECE2AC"/>
        </a:accent1>
        <a:accent2>
          <a:srgbClr val="FCB8A1"/>
        </a:accent2>
        <a:accent3>
          <a:srgbClr val="AAB4AE"/>
        </a:accent3>
        <a:accent4>
          <a:srgbClr val="DADADA"/>
        </a:accent4>
        <a:accent5>
          <a:srgbClr val="F4EED2"/>
        </a:accent5>
        <a:accent6>
          <a:srgbClr val="E4A691"/>
        </a:accent6>
        <a:hlink>
          <a:srgbClr val="C9B5F7"/>
        </a:hlink>
        <a:folHlink>
          <a:srgbClr val="7EDD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0E9A9"/>
        </a:accent1>
        <a:accent2>
          <a:srgbClr val="BCE2D6"/>
        </a:accent2>
        <a:accent3>
          <a:srgbClr val="FFFFFF"/>
        </a:accent3>
        <a:accent4>
          <a:srgbClr val="000000"/>
        </a:accent4>
        <a:accent5>
          <a:srgbClr val="ADF2D1"/>
        </a:accent5>
        <a:accent6>
          <a:srgbClr val="AACDC2"/>
        </a:accent6>
        <a:hlink>
          <a:srgbClr val="D1FFED"/>
        </a:hlink>
        <a:folHlink>
          <a:srgbClr val="75F0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7BAD3"/>
        </a:accent1>
        <a:accent2>
          <a:srgbClr val="FBB76E"/>
        </a:accent2>
        <a:accent3>
          <a:srgbClr val="FFFFFF"/>
        </a:accent3>
        <a:accent4>
          <a:srgbClr val="000000"/>
        </a:accent4>
        <a:accent5>
          <a:srgbClr val="FAD9E6"/>
        </a:accent5>
        <a:accent6>
          <a:srgbClr val="E3A663"/>
        </a:accent6>
        <a:hlink>
          <a:srgbClr val="58E3B5"/>
        </a:hlink>
        <a:folHlink>
          <a:srgbClr val="EBDA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2C4F2"/>
        </a:accent1>
        <a:accent2>
          <a:srgbClr val="A2DB14"/>
        </a:accent2>
        <a:accent3>
          <a:srgbClr val="FFFFFF"/>
        </a:accent3>
        <a:accent4>
          <a:srgbClr val="000000"/>
        </a:accent4>
        <a:accent5>
          <a:srgbClr val="C1DEF7"/>
        </a:accent5>
        <a:accent6>
          <a:srgbClr val="92C611"/>
        </a:accent6>
        <a:hlink>
          <a:srgbClr val="7BE1C0"/>
        </a:hlink>
        <a:folHlink>
          <a:srgbClr val="B6DEF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CE2AC"/>
        </a:accent1>
        <a:accent2>
          <a:srgbClr val="FCB8A1"/>
        </a:accent2>
        <a:accent3>
          <a:srgbClr val="FFFFFF"/>
        </a:accent3>
        <a:accent4>
          <a:srgbClr val="000000"/>
        </a:accent4>
        <a:accent5>
          <a:srgbClr val="F4EED2"/>
        </a:accent5>
        <a:accent6>
          <a:srgbClr val="E4A691"/>
        </a:accent6>
        <a:hlink>
          <a:srgbClr val="C9B5F7"/>
        </a:hlink>
        <a:folHlink>
          <a:srgbClr val="7EDD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Шаблон для начальной школ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кубики</Template>
  <TotalTime>192</TotalTime>
  <Words>412</Words>
  <Application>Microsoft Office PowerPoint</Application>
  <PresentationFormat>Экран (4:3)</PresentationFormat>
  <Paragraphs>83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master</vt:lpstr>
      <vt:lpstr>1_colormaster</vt:lpstr>
      <vt:lpstr>2_colormaster</vt:lpstr>
      <vt:lpstr>3_colormaster</vt:lpstr>
      <vt:lpstr>4_colormaster</vt:lpstr>
      <vt:lpstr>зеленая клетка и фон</vt:lpstr>
      <vt:lpstr>1_Default Design</vt:lpstr>
      <vt:lpstr>Шаблон для начальной школы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Першина Ирина Валериевна</dc:creator>
  <cp:lastModifiedBy>Ирина</cp:lastModifiedBy>
  <cp:revision>27</cp:revision>
  <dcterms:created xsi:type="dcterms:W3CDTF">2012-03-15T15:21:38Z</dcterms:created>
  <dcterms:modified xsi:type="dcterms:W3CDTF">2021-11-04T15:53:56Z</dcterms:modified>
</cp:coreProperties>
</file>