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3913" r:id="rId2"/>
    <p:sldMasterId id="2147483925" r:id="rId3"/>
    <p:sldMasterId id="2147483937" r:id="rId4"/>
    <p:sldMasterId id="2147483949" r:id="rId5"/>
    <p:sldMasterId id="2147483985" r:id="rId6"/>
  </p:sldMasterIdLst>
  <p:notesMasterIdLst>
    <p:notesMasterId r:id="rId41"/>
  </p:notesMasterIdLst>
  <p:sldIdLst>
    <p:sldId id="296" r:id="rId7"/>
    <p:sldId id="289" r:id="rId8"/>
    <p:sldId id="290" r:id="rId9"/>
    <p:sldId id="286" r:id="rId10"/>
    <p:sldId id="294" r:id="rId11"/>
    <p:sldId id="287" r:id="rId12"/>
    <p:sldId id="288" r:id="rId13"/>
    <p:sldId id="266" r:id="rId14"/>
    <p:sldId id="258" r:id="rId15"/>
    <p:sldId id="269" r:id="rId16"/>
    <p:sldId id="267" r:id="rId17"/>
    <p:sldId id="272" r:id="rId18"/>
    <p:sldId id="271" r:id="rId19"/>
    <p:sldId id="270" r:id="rId20"/>
    <p:sldId id="273" r:id="rId21"/>
    <p:sldId id="274" r:id="rId22"/>
    <p:sldId id="275" r:id="rId23"/>
    <p:sldId id="259" r:id="rId24"/>
    <p:sldId id="268" r:id="rId25"/>
    <p:sldId id="280" r:id="rId26"/>
    <p:sldId id="276" r:id="rId27"/>
    <p:sldId id="277" r:id="rId28"/>
    <p:sldId id="293" r:id="rId29"/>
    <p:sldId id="282" r:id="rId30"/>
    <p:sldId id="281" r:id="rId31"/>
    <p:sldId id="278" r:id="rId32"/>
    <p:sldId id="279" r:id="rId33"/>
    <p:sldId id="283" r:id="rId34"/>
    <p:sldId id="284" r:id="rId35"/>
    <p:sldId id="285" r:id="rId36"/>
    <p:sldId id="291" r:id="rId37"/>
    <p:sldId id="292" r:id="rId38"/>
    <p:sldId id="260" r:id="rId39"/>
    <p:sldId id="26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C9C156-29BE-45F2-A060-D4D17A5CFFBE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7ABD-5A83-4A4E-8E22-0183B5D22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892B3-3FB0-4FDD-8736-A9E3BFA5BA1F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562CF-553A-44C0-8D55-4415FD8A4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0B6F0-0E19-4C6C-9A8F-73E44D22C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629D4-3521-491B-9B10-F13F1E62E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5993F-A322-4A51-836D-6B1BDD9C0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9F1D-627B-491A-9D72-F114FB4C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B59F8-0FB3-499D-99E4-527440BA7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123F2-5852-4D51-86CB-3281E4849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9E94-6A96-4763-9FE2-1BB5CB8A7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ECC77-C419-493E-ACD8-CFF0557EE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C806-5D8B-446E-A3BE-D698627DB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9E81-6686-4EEB-A1DF-271EBFFC5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DCCDF-8C82-4A06-9110-C5E257A81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C8B89-27E2-432C-BE68-F80F21807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7E70-6EF5-487D-AD9B-F71154DA7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80378-37B5-4D86-B5C4-C5BFE2303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503E4-B311-4149-97DD-82F539742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17F0-654C-4501-925B-4A85BA72F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6C303-A564-4B52-BE0B-FD6930ACE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B202-AD4F-4B8B-9AF6-4327D4B8F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9824-4C4A-47A6-80FF-E5472F60F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3B16-187D-4833-8D55-AA7B61F37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DA783-A19A-4449-96E5-7F185DF55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0DD0E-D61F-4EAE-B51A-48ED51741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F9601-E610-4205-91FE-2DDEF2FC3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AF04B-26F8-40CC-AE21-ECDFA2EBE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066C-867B-492B-812A-303A59F41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20E1-D140-44E3-9A7D-3720FC243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003FB-F969-4C91-9292-FFE79CF0F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83EBA-4083-4D87-8F67-119772418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6E11-01DA-40E2-8587-964393CAE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6B02-51D0-472F-A0E5-B2A44AB39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E55EE-CCB4-4473-9F6F-A95B59E9DD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4ADA-1857-48EA-9760-470728144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F526C-B4C5-4ACE-A44D-6D1B3D7E6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A70E-0DD0-4826-AB83-F2705672A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93AA5-1A31-4E66-BE4E-8B953A9A3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C0E84-17A1-47B1-9662-D8AC4B90D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3BE4-34EC-45CE-BC71-D48458FF2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2AAF-91E6-45A3-B664-B92AF3E2A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F511D-CECB-488E-8C98-21C993A2C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DAB4C-FB9A-4688-86D9-90B308B75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148C6-89EF-4997-887F-DD8A50B86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AA8B3-06C9-478C-AFD0-7384D461B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440A-9610-44FB-969F-E61E1D828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AD55CA7-A18B-448F-9712-8CA2750953A6}" type="datetimeFigureOut">
              <a:rPr lang="ru-RU" smtClean="0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73BE10-940C-44FE-9A62-C880F04B67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12DECC-219C-46C0-B806-C6E704381E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9CDC0-4011-4336-86A1-611E88EFCB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D093C2-1F7A-44B2-93A7-DF7940F008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3FD101-B35D-4547-A235-53AA642647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10_NVBoLpU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youtube.com/watch?v=6dzZqNOIsus" TargetMode="Externa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&#1050;&#1086;&#1090;&#1105;&#1085;&#1086;&#1082;%20&#1043;&#1072;&#1074;%20%20-%20&#1044;&#1088;&#1091;&#1078;&#1073;&#1072;%20&#1082;&#1088;&#1077;&#1087;&#1082;&#1072;&#1103;%20&#1085;&#1077;%20&#1089;&#1083;&#1086;&#1084;&#1072;&#1077;&#1090;&#1089;&#1103;,&#1085;&#1077;%20&#1088;&#1072;&#1089;&#1082;&#1083;&#1077;&#1080;&#1090;&#1089;&#1103;%20&#1086;&#1090;%20&#1076;&#1086;&#1078;&#1076;&#1077;&#1081;%20&#1080;%20&#1074;&#1100;&#1102;&#1075;.%20&#1044;&#1088;&#1091;&#1075;%20&#1074;%20&#1073;&#1077;&#1076;&#1077;%20&#1085;&#1077;%20&#1073;&#1088;&#1086;&#1089;&#1080;&#1090;,&#1083;&#1080;&#1096;&#1085;&#1077;&#1075;&#1086;%20&#1085;&#1077;%20&#1089;&#1087;&#1088;&#1086;&#1089;&#1080;&#1090;.&#1042;&#1086;&#1090;%20&#1095;&#1090;&#1086;%20&#1079;&#1085;&#1072;&#1095;&#1080;&#1090;%20&#1085;&#1072;&#1089;.mp3" TargetMode="Externa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19750" y="4077072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г.Нижневартовск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88640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России»  1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класс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836712"/>
            <a:ext cx="44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Дистанционный урок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л</a:t>
            </a: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итературного чтения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1772816"/>
            <a:ext cx="673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В. Орлов «Кто первый?»</a:t>
            </a: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С. Михалков «Бараны»</a:t>
            </a: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Р. </a:t>
            </a:r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Сеф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«Совет»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9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549275"/>
            <a:ext cx="5054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3375"/>
            <a:ext cx="5176837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q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88913"/>
            <a:ext cx="546735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88913"/>
            <a:ext cx="5394325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q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5465762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8313" y="188913"/>
            <a:ext cx="8531225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Сегодня на уроке мы продолжим знакомство с </a:t>
            </a:r>
          </a:p>
          <a:p>
            <a:pPr algn="just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произведениями из нового раздела «Я и мои друзья».</a:t>
            </a:r>
          </a:p>
          <a:p>
            <a:pPr algn="just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Кого можно назвать настоящим другом?</a:t>
            </a:r>
          </a:p>
          <a:p>
            <a:pPr algn="just" eaLnBrk="0" hangingPunct="0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Отгадай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ребус.</a:t>
            </a:r>
          </a:p>
        </p:txBody>
      </p:sp>
      <p:sp>
        <p:nvSpPr>
          <p:cNvPr id="15363" name="AutoShape 3" descr="https://russstudy.ru/img/for_texts/ur22kl1_li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48" name="Picture 4" descr="C:\Users\Еленга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8108950" cy="208756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4509120"/>
            <a:ext cx="370636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95736" y="6021288"/>
            <a:ext cx="663143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Кого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назвать настоящим другом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Еленга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0350"/>
            <a:ext cx="6335713" cy="28289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99792" y="3284984"/>
            <a:ext cx="370636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ссора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55576" y="4725144"/>
            <a:ext cx="820814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b="1" dirty="0"/>
              <a:t>Какое слово не относится к настоящим друзьям?</a:t>
            </a:r>
          </a:p>
          <a:p>
            <a:pPr algn="just" eaLnBrk="0" hangingPunct="0"/>
            <a:r>
              <a:rPr lang="ru-RU" sz="2400" b="1" dirty="0"/>
              <a:t>Ссоритесь ли вы  с друзьями?</a:t>
            </a:r>
          </a:p>
          <a:p>
            <a:pPr algn="just" eaLnBrk="0" hangingPunct="0"/>
            <a:r>
              <a:rPr lang="ru-RU" sz="2400" b="1" dirty="0"/>
              <a:t>Чем у вас обычно заканчивается ссора?</a:t>
            </a:r>
          </a:p>
          <a:p>
            <a:pPr algn="just" eaLnBrk="0" hangingPunct="0"/>
            <a:r>
              <a:rPr lang="ru-RU" sz="2400" b="1" dirty="0"/>
              <a:t>Сегодня мы узнаем, как могут закончиться ссоры </a:t>
            </a:r>
          </a:p>
          <a:p>
            <a:pPr algn="just" eaLnBrk="0" hangingPunct="0"/>
            <a:r>
              <a:rPr lang="ru-RU" sz="2400" b="1" dirty="0"/>
              <a:t>друзей.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га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15888"/>
            <a:ext cx="449897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750" y="260350"/>
            <a:ext cx="3527425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Составьте слова по таблице: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60350"/>
            <a:ext cx="8496300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Знакомство со стихотворением 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В. Орлова  «Кто первый?»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971600" y="1268760"/>
            <a:ext cx="5453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КТО ПЕРВЫЙ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- Кто кого обидел первый?</a:t>
            </a:r>
            <a:br>
              <a:rPr lang="ru-RU" sz="2400" b="1" dirty="0"/>
            </a:br>
            <a:r>
              <a:rPr lang="ru-RU" sz="2400" b="1" dirty="0"/>
              <a:t>- Он меня!</a:t>
            </a:r>
            <a:br>
              <a:rPr lang="ru-RU" sz="2400" b="1" dirty="0"/>
            </a:br>
            <a:r>
              <a:rPr lang="ru-RU" sz="2400" b="1" dirty="0"/>
              <a:t>- Нет, он меня!</a:t>
            </a:r>
            <a:br>
              <a:rPr lang="ru-RU" sz="2400" b="1" dirty="0"/>
            </a:br>
            <a:r>
              <a:rPr lang="ru-RU" sz="2400" b="1" dirty="0"/>
              <a:t>- Кто кого ударил первый?</a:t>
            </a:r>
            <a:br>
              <a:rPr lang="ru-RU" sz="2400" b="1" dirty="0"/>
            </a:br>
            <a:r>
              <a:rPr lang="ru-RU" sz="2400" b="1" dirty="0"/>
              <a:t>- Он меня!</a:t>
            </a:r>
            <a:br>
              <a:rPr lang="ru-RU" sz="2400" b="1" dirty="0"/>
            </a:br>
            <a:r>
              <a:rPr lang="ru-RU" sz="2400" b="1" dirty="0"/>
              <a:t>- Нет, он меня!</a:t>
            </a:r>
            <a:br>
              <a:rPr lang="ru-RU" sz="2400" b="1" dirty="0"/>
            </a:br>
            <a:r>
              <a:rPr lang="ru-RU" sz="2400" b="1" dirty="0"/>
              <a:t>- Вы же раньше так дружили?</a:t>
            </a:r>
            <a:br>
              <a:rPr lang="ru-RU" sz="2400" b="1" dirty="0"/>
            </a:br>
            <a:r>
              <a:rPr lang="ru-RU" sz="2400" b="1" dirty="0"/>
              <a:t>- Я дружил.</a:t>
            </a:r>
            <a:br>
              <a:rPr lang="ru-RU" sz="2400" b="1" dirty="0"/>
            </a:br>
            <a:r>
              <a:rPr lang="ru-RU" sz="2400" b="1" dirty="0"/>
              <a:t>- И я дружил.</a:t>
            </a:r>
            <a:br>
              <a:rPr lang="ru-RU" sz="2400" b="1" dirty="0"/>
            </a:br>
            <a:r>
              <a:rPr lang="ru-RU" sz="2400" b="1" dirty="0"/>
              <a:t>- Что же вы не поделили?</a:t>
            </a:r>
            <a:br>
              <a:rPr lang="ru-RU" sz="2400" b="1" dirty="0"/>
            </a:br>
            <a:r>
              <a:rPr lang="ru-RU" sz="2400" b="1" dirty="0"/>
              <a:t>- Я забыл.</a:t>
            </a:r>
            <a:br>
              <a:rPr lang="ru-RU" sz="2400" b="1" dirty="0"/>
            </a:br>
            <a:r>
              <a:rPr lang="ru-RU" sz="2400" b="1" dirty="0"/>
              <a:t>- И я забыл.</a:t>
            </a:r>
          </a:p>
        </p:txBody>
      </p:sp>
      <p:pic>
        <p:nvPicPr>
          <p:cNvPr id="16387" name="Picture 3" descr="C:\Users\Еленга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557338"/>
            <a:ext cx="3040062" cy="25146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detectivebooks.ru/img/book/?src=30534397"/>
          <p:cNvPicPr>
            <a:picLocks noChangeAspect="1" noChangeArrowheads="1"/>
          </p:cNvPicPr>
          <p:nvPr/>
        </p:nvPicPr>
        <p:blipFill>
          <a:blip r:embed="rId2" cstate="print"/>
          <a:srcRect b="15568"/>
          <a:stretch>
            <a:fillRect/>
          </a:stretch>
        </p:blipFill>
        <p:spPr bwMode="auto">
          <a:xfrm>
            <a:off x="683568" y="1340768"/>
            <a:ext cx="3781425" cy="46799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688" y="188640"/>
            <a:ext cx="5303838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Владимир Натанович Орлов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(1930-1999)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225689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Владимир Натанович Орлов детский поэт, писатель и драматург. Родился 8 сентября 1930 года в рабочей семье, работал слесарем, матросом, портным. </a:t>
            </a:r>
            <a:r>
              <a:rPr lang="ru-RU" sz="2000" dirty="0" smtClean="0"/>
              <a:t>Первые </a:t>
            </a:r>
            <a:r>
              <a:rPr lang="ru-RU" sz="2000" dirty="0"/>
              <a:t>стихи показал в Москве Самуилу Маршаку. Орлов писал детские книги, стихи, сценарии для кукольных театров. Он был автором известной полосы Литературной газеты "12 стульев" и автором "Детской комнаты" под собирательным именем Евгений Сазонов. Его имя носит Крымская республиканская детская библиотека. Умер писатель 25 ноября 1999 года, похоронен в Симферополе.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ЕСЕЛАЯ КАРУСЕЛЬ N 27. КТО ПЕРВЫЙ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549275"/>
            <a:ext cx="5092700" cy="39719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650" y="5157788"/>
            <a:ext cx="7632700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hlinkClick r:id="rId3"/>
              </a:rPr>
              <a:t>http://www.youtube.com/watch?v=j10_NVBoLpU</a:t>
            </a:r>
            <a:endParaRPr lang="ru-RU" sz="2800" dirty="0"/>
          </a:p>
          <a:p>
            <a:pPr>
              <a:defRPr/>
            </a:pPr>
            <a:r>
              <a:rPr lang="ru-RU" sz="2800" dirty="0"/>
              <a:t>Смотреть в интернете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99592" y="188640"/>
            <a:ext cx="82444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00B050"/>
                </a:solidFill>
              </a:rPr>
              <a:t>Прочтите название стихотворения.</a:t>
            </a:r>
          </a:p>
          <a:p>
            <a:pPr eaLnBrk="0" hangingPunct="0"/>
            <a:r>
              <a:rPr lang="ru-RU" sz="2800" b="1" dirty="0">
                <a:solidFill>
                  <a:srgbClr val="00B050"/>
                </a:solidFill>
              </a:rPr>
              <a:t>Кто его автор?</a:t>
            </a:r>
          </a:p>
          <a:p>
            <a:pPr eaLnBrk="0" hangingPunct="0"/>
            <a:r>
              <a:rPr lang="ru-RU" sz="2800" b="1" dirty="0">
                <a:solidFill>
                  <a:srgbClr val="C00000"/>
                </a:solidFill>
              </a:rPr>
              <a:t>Рассмотрите иллюстрации к этому произведению. </a:t>
            </a:r>
          </a:p>
          <a:p>
            <a:pPr eaLnBrk="0" hangingPunct="0"/>
            <a:r>
              <a:rPr lang="ru-RU" sz="2800" b="1" dirty="0">
                <a:solidFill>
                  <a:srgbClr val="7030A0"/>
                </a:solidFill>
              </a:rPr>
              <a:t>Как вы думаете, о ком это стихотворение?</a:t>
            </a:r>
          </a:p>
          <a:p>
            <a:pPr eaLnBrk="0" hangingPunct="0"/>
            <a:endParaRPr lang="ru-RU" sz="2800" b="1" dirty="0"/>
          </a:p>
          <a:p>
            <a:pPr eaLnBrk="0" hangingPunct="0"/>
            <a:r>
              <a:rPr lang="ru-RU" sz="2800" b="1" dirty="0"/>
              <a:t>Прочтите </a:t>
            </a:r>
            <a:r>
              <a:rPr lang="ru-RU" sz="2800" b="1" dirty="0" smtClean="0"/>
              <a:t>слова сначала </a:t>
            </a:r>
            <a:r>
              <a:rPr lang="ru-RU" sz="2800" b="1" dirty="0"/>
              <a:t>по слогам, а затем целыми словами:</a:t>
            </a:r>
          </a:p>
          <a:p>
            <a:pPr eaLnBrk="0" hangingPunct="0"/>
            <a:endParaRPr lang="ru-RU" sz="1600" b="1" i="1" dirty="0"/>
          </a:p>
          <a:p>
            <a:pPr eaLnBrk="0" hangingPunct="0"/>
            <a:r>
              <a:rPr lang="ru-RU" sz="4000" b="1" i="1" dirty="0" err="1"/>
              <a:t>о-би-дел</a:t>
            </a:r>
            <a:r>
              <a:rPr lang="ru-RU" sz="4000" b="1" dirty="0"/>
              <a:t> – обидел</a:t>
            </a:r>
          </a:p>
          <a:p>
            <a:pPr eaLnBrk="0" hangingPunct="0"/>
            <a:r>
              <a:rPr lang="ru-RU" sz="4000" b="1" i="1" dirty="0" err="1"/>
              <a:t>у-да-рил</a:t>
            </a:r>
            <a:r>
              <a:rPr lang="ru-RU" sz="4000" b="1" dirty="0"/>
              <a:t> – ударил</a:t>
            </a:r>
          </a:p>
          <a:p>
            <a:pPr eaLnBrk="0" hangingPunct="0"/>
            <a:r>
              <a:rPr lang="ru-RU" sz="4000" b="1" i="1" dirty="0" err="1"/>
              <a:t>дру-жи-ли</a:t>
            </a:r>
            <a:r>
              <a:rPr lang="ru-RU" sz="4000" b="1" dirty="0"/>
              <a:t> – дружили</a:t>
            </a:r>
          </a:p>
          <a:p>
            <a:pPr eaLnBrk="0" hangingPunct="0"/>
            <a:r>
              <a:rPr lang="ru-RU" sz="4000" b="1" i="1" dirty="0"/>
              <a:t>не </a:t>
            </a:r>
            <a:r>
              <a:rPr lang="ru-RU" sz="4000" b="1" i="1" dirty="0" err="1"/>
              <a:t>по-де-ли-ли</a:t>
            </a:r>
            <a:r>
              <a:rPr lang="ru-RU" sz="4000" b="1" dirty="0"/>
              <a:t> – </a:t>
            </a:r>
            <a:r>
              <a:rPr lang="ru-RU" sz="4000" b="1" dirty="0" err="1"/>
              <a:t>не</a:t>
            </a:r>
            <a:r>
              <a:rPr lang="ru-RU" sz="4000" b="1" dirty="0"/>
              <a:t> поделили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288" y="0"/>
            <a:ext cx="87487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ком это стихотворение?</a:t>
            </a:r>
          </a:p>
          <a:p>
            <a:pPr eaLnBrk="0" hangingPunct="0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Кто задает вопросы мальчикам?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Как в стихотворении относятся к детям? Ругают или помогают разобраться, сделать правильный вывод?</a:t>
            </a:r>
          </a:p>
          <a:p>
            <a:pPr eaLnBrk="0" hangingPunct="0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Какие слова надо сказать своему другу, когда вы хотите помириться?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Чему учит нас это стихотворение?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Подготовьте выразительное чтение стихотворения «Кто первый?», соблюдая знаки препинания.</a:t>
            </a:r>
          </a:p>
        </p:txBody>
      </p:sp>
      <p:pic>
        <p:nvPicPr>
          <p:cNvPr id="48130" name="Picture 2" descr="C:\Users\Еленга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797425"/>
            <a:ext cx="2551112" cy="177006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1" name="Picture 3" descr="C:\Users\Еленга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797425"/>
            <a:ext cx="2987675" cy="18002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64277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Физкультминутка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611188" y="2274888"/>
            <a:ext cx="6246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Яблоня в моем саду</a:t>
            </a:r>
            <a:br>
              <a:rPr lang="ru-RU" sz="2800" b="1"/>
            </a:br>
            <a:r>
              <a:rPr lang="ru-RU" sz="2800" b="1"/>
              <a:t>Гнется низко на ветру.</a:t>
            </a:r>
            <a:br>
              <a:rPr lang="ru-RU" sz="2800" b="1"/>
            </a:br>
            <a:r>
              <a:rPr lang="ru-RU" sz="2800" b="1"/>
              <a:t>Наклонилась вправо, влево –</a:t>
            </a:r>
            <a:br>
              <a:rPr lang="ru-RU" sz="2800" b="1"/>
            </a:br>
            <a:r>
              <a:rPr lang="ru-RU" sz="2800" b="1"/>
              <a:t>Покачаться захотела.</a:t>
            </a:r>
            <a:br>
              <a:rPr lang="ru-RU" sz="2800" b="1"/>
            </a:br>
            <a:r>
              <a:rPr lang="ru-RU" sz="2800" b="1"/>
              <a:t>Ветки вниз и вверх качнула</a:t>
            </a:r>
            <a:br>
              <a:rPr lang="ru-RU" sz="2800" b="1"/>
            </a:br>
            <a:r>
              <a:rPr lang="ru-RU" sz="2800" b="1"/>
              <a:t>И вперед их протянула.</a:t>
            </a:r>
            <a:br>
              <a:rPr lang="ru-RU" sz="2800" b="1"/>
            </a:br>
            <a:r>
              <a:rPr lang="ru-RU" sz="2800" b="1"/>
              <a:t>А как стихнет ветерок,</a:t>
            </a:r>
            <a:br>
              <a:rPr lang="ru-RU" sz="2800" b="1"/>
            </a:br>
            <a:r>
              <a:rPr lang="ru-RU" sz="2800" b="1"/>
              <a:t>Моя яблонька заснет.</a:t>
            </a:r>
          </a:p>
        </p:txBody>
      </p:sp>
      <p:pic>
        <p:nvPicPr>
          <p:cNvPr id="22532" name="Picture 4" descr="http://www.stihi.ru/pics/2012/01/07/14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27584" y="1412875"/>
            <a:ext cx="5257304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По крутой тропинке горной</a:t>
            </a:r>
            <a:br>
              <a:rPr lang="ru-RU" sz="2400" b="1" dirty="0"/>
            </a:br>
            <a:r>
              <a:rPr lang="ru-RU" sz="2400" b="1" dirty="0"/>
              <a:t>Шел домой барашек черный</a:t>
            </a:r>
            <a:br>
              <a:rPr lang="ru-RU" sz="2400" b="1" dirty="0"/>
            </a:br>
            <a:r>
              <a:rPr lang="ru-RU" sz="2400" b="1" dirty="0"/>
              <a:t>И на мостике горбатом</a:t>
            </a:r>
            <a:br>
              <a:rPr lang="ru-RU" sz="2400" b="1" dirty="0"/>
            </a:br>
            <a:r>
              <a:rPr lang="ru-RU" sz="2400" b="1" dirty="0"/>
              <a:t>Повстречался с белым братом.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И сказал барашек белый:</a:t>
            </a:r>
            <a:br>
              <a:rPr lang="ru-RU" sz="2400" b="1" dirty="0"/>
            </a:br>
            <a:r>
              <a:rPr lang="ru-RU" sz="2400" b="1" dirty="0"/>
              <a:t>"Братец, вот какое дело:</a:t>
            </a:r>
            <a:br>
              <a:rPr lang="ru-RU" sz="2400" b="1" dirty="0"/>
            </a:br>
            <a:r>
              <a:rPr lang="ru-RU" sz="2400" b="1" dirty="0"/>
              <a:t>Здесь вдвоем нельзя пройти,</a:t>
            </a:r>
            <a:br>
              <a:rPr lang="ru-RU" sz="2400" b="1" dirty="0"/>
            </a:br>
            <a:r>
              <a:rPr lang="ru-RU" sz="2400" b="1" dirty="0"/>
              <a:t>Ты стоишь мне на пути."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Черный брат ответил: "</a:t>
            </a:r>
            <a:r>
              <a:rPr lang="ru-RU" sz="2400" b="1" dirty="0" err="1"/>
              <a:t>Ме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Вы в своем, баран, уме?</a:t>
            </a:r>
            <a:br>
              <a:rPr lang="ru-RU" sz="2400" b="1" dirty="0"/>
            </a:br>
            <a:r>
              <a:rPr lang="ru-RU" sz="2400" b="1" dirty="0"/>
              <a:t>Пусть мои отсохнут ноги,</a:t>
            </a:r>
            <a:br>
              <a:rPr lang="ru-RU" sz="2400" b="1" dirty="0"/>
            </a:br>
            <a:r>
              <a:rPr lang="ru-RU" sz="2400" b="1" dirty="0"/>
              <a:t>Если я сойду с дороги!"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88913"/>
            <a:ext cx="8208963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Чтение стихотворения                       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С.Михалкова «Бараны»</a:t>
            </a:r>
          </a:p>
        </p:txBody>
      </p:sp>
      <p:pic>
        <p:nvPicPr>
          <p:cNvPr id="4" name="Picture 2" descr="http://cdn.topwar.ru/uploads/images/2015/567/medd449.png"/>
          <p:cNvPicPr>
            <a:picLocks noChangeAspect="1" noChangeArrowheads="1"/>
          </p:cNvPicPr>
          <p:nvPr/>
        </p:nvPicPr>
        <p:blipFill>
          <a:blip r:embed="rId2" cstate="print"/>
          <a:srcRect l="3762" t="7525" r="5944" b="7198"/>
          <a:stretch>
            <a:fillRect/>
          </a:stretch>
        </p:blipFill>
        <p:spPr bwMode="auto">
          <a:xfrm>
            <a:off x="5436096" y="4410075"/>
            <a:ext cx="3457575" cy="24479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339975" y="260350"/>
            <a:ext cx="56165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Помотал один рогами,</a:t>
            </a:r>
            <a:br>
              <a:rPr lang="ru-RU" sz="2400" b="1"/>
            </a:br>
            <a:r>
              <a:rPr lang="ru-RU" sz="2400" b="1"/>
              <a:t>Уперся другой ногами...</a:t>
            </a:r>
            <a:br>
              <a:rPr lang="ru-RU" sz="2400" b="1"/>
            </a:br>
            <a:r>
              <a:rPr lang="ru-RU" sz="2400" b="1"/>
              <a:t>Как рогами ни крути,</a:t>
            </a:r>
            <a:br>
              <a:rPr lang="ru-RU" sz="2400" b="1"/>
            </a:br>
            <a:r>
              <a:rPr lang="ru-RU" sz="2400" b="1"/>
              <a:t>А вдвоем нельзя пройти.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Сверху солнышко печёт,</a:t>
            </a:r>
            <a:br>
              <a:rPr lang="ru-RU" sz="2400" b="1"/>
            </a:br>
            <a:r>
              <a:rPr lang="ru-RU" sz="2400" b="1"/>
              <a:t>А внизу река течёт.</a:t>
            </a:r>
            <a:br>
              <a:rPr lang="ru-RU" sz="2400" b="1"/>
            </a:br>
            <a:r>
              <a:rPr lang="ru-RU" sz="2400" b="1"/>
              <a:t>В этой речке утром рано</a:t>
            </a:r>
            <a:br>
              <a:rPr lang="ru-RU" sz="2400" b="1"/>
            </a:br>
            <a:r>
              <a:rPr lang="ru-RU" sz="2400" b="1"/>
              <a:t>Утонули два барана.</a:t>
            </a:r>
          </a:p>
        </p:txBody>
      </p:sp>
      <p:pic>
        <p:nvPicPr>
          <p:cNvPr id="54274" name="Picture 2" descr="http://urfo.org/pict/arts1/r13/dop1/14/12/10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16463" y="3933825"/>
            <a:ext cx="4178300" cy="26622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6" name="Picture 4" descr="http://forums.drom.ru/attachment.php?attachmentid=4299643&amp;d=1396927394&amp;thumb=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6729"/>
          <a:stretch>
            <a:fillRect/>
          </a:stretch>
        </p:blipFill>
        <p:spPr bwMode="auto">
          <a:xfrm>
            <a:off x="357188" y="3933825"/>
            <a:ext cx="4081462" cy="26638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9750" y="260350"/>
            <a:ext cx="78120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333333"/>
                </a:solidFill>
                <a:latin typeface="Arial"/>
                <a:cs typeface="Arial" pitchFamily="34" charset="0"/>
              </a:rPr>
              <a:t>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Где повстречались бараны?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Какой разговор у них получился?</a:t>
            </a:r>
          </a:p>
          <a:p>
            <a:pPr eaLnBrk="0" hangingPunct="0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Как закончилась встреча двух баранов?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Почему встреча закончилась так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печально?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надо было поступить баранам, чтобы избежать беды?</a:t>
            </a:r>
          </a:p>
          <a:p>
            <a:pPr eaLnBrk="0" hangingPunct="0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Чему учит нас это стихотворение?</a:t>
            </a:r>
          </a:p>
        </p:txBody>
      </p:sp>
      <p:pic>
        <p:nvPicPr>
          <p:cNvPr id="4" name="Picture 4" descr="http://s00.yaplakal.com/pics/pics_original/9/6/3/5035369.jpg"/>
          <p:cNvPicPr>
            <a:picLocks noChangeAspect="1" noChangeArrowheads="1"/>
          </p:cNvPicPr>
          <p:nvPr/>
        </p:nvPicPr>
        <p:blipFill>
          <a:blip r:embed="rId2" cstate="print"/>
          <a:srcRect b="11944"/>
          <a:stretch>
            <a:fillRect/>
          </a:stretch>
        </p:blipFill>
        <p:spPr bwMode="auto">
          <a:xfrm>
            <a:off x="1908175" y="3860800"/>
            <a:ext cx="5927725" cy="27336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5876925"/>
            <a:ext cx="5815013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http://www.youtube.com/watch?v=6dzZqNOIsus</a:t>
            </a:r>
            <a:endParaRPr lang="ru-RU" dirty="0"/>
          </a:p>
          <a:p>
            <a:pPr>
              <a:defRPr/>
            </a:pPr>
            <a:r>
              <a:rPr lang="ru-RU" dirty="0"/>
              <a:t>Смотреть мультфильм в интернете</a:t>
            </a:r>
          </a:p>
        </p:txBody>
      </p:sp>
      <p:pic>
        <p:nvPicPr>
          <p:cNvPr id="46085" name="Picture 5" descr="C:\Users\Еленга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33375"/>
            <a:ext cx="7200900" cy="53038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827087" y="1196752"/>
            <a:ext cx="831691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333333"/>
                </a:solidFill>
              </a:rPr>
              <a:t>Кто спорил в стихотворении «Кто первый?»?</a:t>
            </a:r>
            <a:endParaRPr lang="ru-RU" sz="2400" b="1" dirty="0"/>
          </a:p>
          <a:p>
            <a:pPr eaLnBrk="0" hangingPunct="0"/>
            <a:r>
              <a:rPr lang="ru-RU" sz="2400" b="1" dirty="0">
                <a:solidFill>
                  <a:srgbClr val="333333"/>
                </a:solidFill>
              </a:rPr>
              <a:t> Кто начал спорить первым в стихотворении «Бараны»?</a:t>
            </a:r>
            <a:endParaRPr lang="ru-RU" sz="2400" b="1" dirty="0"/>
          </a:p>
          <a:p>
            <a:pPr eaLnBrk="0" hangingPunct="0"/>
            <a:r>
              <a:rPr lang="ru-RU" sz="2400" b="1" dirty="0">
                <a:solidFill>
                  <a:srgbClr val="333333"/>
                </a:solidFill>
              </a:rPr>
              <a:t>К чему привел разговор двух мальчиков?</a:t>
            </a:r>
            <a:endParaRPr lang="ru-RU" sz="2400" b="1" dirty="0"/>
          </a:p>
          <a:p>
            <a:pPr eaLnBrk="0" hangingPunct="0"/>
            <a:r>
              <a:rPr lang="ru-RU" sz="2400" b="1" dirty="0">
                <a:solidFill>
                  <a:srgbClr val="333333"/>
                </a:solidFill>
              </a:rPr>
              <a:t>К чему привел спор персонажей стихотворения «Бараны»?</a:t>
            </a:r>
            <a:endParaRPr lang="ru-RU" sz="2400" b="1" dirty="0"/>
          </a:p>
          <a:p>
            <a:pPr eaLnBrk="0" hangingPunct="0"/>
            <a:r>
              <a:rPr lang="ru-RU" sz="2400" b="1" dirty="0">
                <a:solidFill>
                  <a:srgbClr val="333333"/>
                </a:solidFill>
              </a:rPr>
              <a:t> Чем похожи герои этих стихотворений?</a:t>
            </a:r>
            <a:endParaRPr lang="ru-RU" sz="2400" b="1" dirty="0"/>
          </a:p>
          <a:p>
            <a:pPr eaLnBrk="0" hangingPunct="0"/>
            <a:r>
              <a:rPr lang="ru-RU" sz="2400" b="1" dirty="0">
                <a:solidFill>
                  <a:srgbClr val="333333"/>
                </a:solidFill>
              </a:rPr>
              <a:t>Какое отрицательное качество героев раскрывают авторы этих произведений?</a:t>
            </a:r>
            <a:endParaRPr lang="ru-RU" sz="2400" b="1" dirty="0"/>
          </a:p>
          <a:p>
            <a:pPr eaLnBrk="0" hangingPunct="0"/>
            <a:r>
              <a:rPr lang="ru-RU" sz="2400" b="1" dirty="0">
                <a:solidFill>
                  <a:srgbClr val="333333"/>
                </a:solidFill>
              </a:rPr>
              <a:t>Восстановите последовательность событий в стихотворении: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260350"/>
            <a:ext cx="8424863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и сравнение произведений «Кто первый?» 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 Орлова и «Бараны» С. Михалкова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88913"/>
            <a:ext cx="8135937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Восстановите последовательность событий в стихотворении</a:t>
            </a:r>
            <a:r>
              <a:rPr lang="ru-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311053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ссора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84784"/>
            <a:ext cx="280224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беда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501008"/>
            <a:ext cx="536557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упрямство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0638" y="5085184"/>
            <a:ext cx="406072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встреча </a:t>
            </a:r>
          </a:p>
        </p:txBody>
      </p:sp>
      <p:grpSp>
        <p:nvGrpSpPr>
          <p:cNvPr id="30727" name="Группа 8"/>
          <p:cNvGrpSpPr>
            <a:grpSpLocks/>
          </p:cNvGrpSpPr>
          <p:nvPr/>
        </p:nvGrpSpPr>
        <p:grpSpPr bwMode="auto">
          <a:xfrm>
            <a:off x="7235825" y="3357563"/>
            <a:ext cx="1524000" cy="3124200"/>
            <a:chOff x="7236296" y="3356992"/>
            <a:chExt cx="1524000" cy="3124200"/>
          </a:xfrm>
        </p:grpSpPr>
        <p:pic>
          <p:nvPicPr>
            <p:cNvPr id="30728" name="Picture 7" descr="D:\клипарты\Дети\4543927-thumb.pn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6296" y="3356992"/>
              <a:ext cx="15240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TextBox 7">
              <a:hlinkClick r:id="rId2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7380312" y="4653136"/>
              <a:ext cx="12636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Слушать </a:t>
              </a:r>
            </a:p>
            <a:p>
              <a:r>
                <a:rPr lang="ru-RU" b="1"/>
                <a:t>  песню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e5img.ru/image/big/43/69/hryushka-obijaetsya_4936943.jpg"/>
          <p:cNvPicPr>
            <a:picLocks noChangeAspect="1" noChangeArrowheads="1"/>
          </p:cNvPicPr>
          <p:nvPr/>
        </p:nvPicPr>
        <p:blipFill>
          <a:blip r:embed="rId2" cstate="print"/>
          <a:srcRect l="15797" r="16503"/>
          <a:stretch>
            <a:fillRect/>
          </a:stretch>
        </p:blipFill>
        <p:spPr bwMode="auto">
          <a:xfrm>
            <a:off x="611188" y="3429000"/>
            <a:ext cx="2160587" cy="31908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68" name="Picture 4" descr="http://www.ircenter.ru/files/products/pics/66647/fullsize/33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068638"/>
            <a:ext cx="2638425" cy="36004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70" name="Picture 6" descr="http://www.marsmarket.ru/static/pictures/46/9f/469fb0b86b28dfa07916a5dcdc3e8841.jpg"/>
          <p:cNvPicPr>
            <a:picLocks noChangeAspect="1" noChangeArrowheads="1"/>
          </p:cNvPicPr>
          <p:nvPr/>
        </p:nvPicPr>
        <p:blipFill>
          <a:blip r:embed="rId4" cstate="print"/>
          <a:srcRect l="15120" r="14321"/>
          <a:stretch>
            <a:fillRect/>
          </a:stretch>
        </p:blipFill>
        <p:spPr bwMode="auto">
          <a:xfrm>
            <a:off x="3203575" y="3381375"/>
            <a:ext cx="2305050" cy="32654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72" name="Picture 8" descr="http://cs10037.vk.me/u8172807/135818465/x_c9a6e6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88913"/>
            <a:ext cx="2185987" cy="28797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74" name="Picture 10" descr="http://1.bp.blogspot.com/-27zOPaC9AQA/Un4Whdj3cMI/AAAAAAAAALA/wjs-4hm8C2g/s1600/Snapshot_20131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88913"/>
            <a:ext cx="2773363" cy="273526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shop-paradise.com/media/product/1f5/pochemuchki-i-potomuchki-374.jpg"/>
          <p:cNvPicPr>
            <a:picLocks noChangeAspect="1" noChangeArrowheads="1"/>
          </p:cNvPicPr>
          <p:nvPr/>
        </p:nvPicPr>
        <p:blipFill>
          <a:blip r:embed="rId7" cstate="print"/>
          <a:srcRect l="15000" r="15000"/>
          <a:stretch>
            <a:fillRect/>
          </a:stretch>
        </p:blipFill>
        <p:spPr bwMode="auto">
          <a:xfrm>
            <a:off x="6732240" y="260648"/>
            <a:ext cx="1943819" cy="277718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84212" y="1196752"/>
            <a:ext cx="84597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/>
            <a:r>
              <a:rPr lang="ru-RU" sz="4000" b="1" i="1" dirty="0">
                <a:solidFill>
                  <a:srgbClr val="002060"/>
                </a:solidFill>
              </a:rPr>
              <a:t>Худой мир лучше доброй ссоры</a:t>
            </a:r>
            <a:r>
              <a:rPr lang="ru-RU" sz="4000" b="1" dirty="0">
                <a:solidFill>
                  <a:srgbClr val="002060"/>
                </a:solidFill>
              </a:rPr>
              <a:t>.</a:t>
            </a:r>
          </a:p>
          <a:p>
            <a:pPr indent="228600" eaLnBrk="0" hangingPunct="0"/>
            <a:endParaRPr lang="ru-RU" sz="4000" b="1" dirty="0">
              <a:solidFill>
                <a:srgbClr val="002060"/>
              </a:solidFill>
            </a:endParaRPr>
          </a:p>
          <a:p>
            <a:pPr indent="228600" eaLnBrk="0" hangingPunct="0"/>
            <a:r>
              <a:rPr lang="ru-RU" sz="4000" b="1" i="1" dirty="0">
                <a:solidFill>
                  <a:srgbClr val="C00000"/>
                </a:solidFill>
              </a:rPr>
              <a:t>Ссора да упрямство до добра не доведут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</a:p>
          <a:p>
            <a:pPr indent="228600" eaLnBrk="0" hangingPunct="0"/>
            <a:endParaRPr lang="ru-RU" sz="4000" b="1" dirty="0">
              <a:solidFill>
                <a:srgbClr val="C00000"/>
              </a:solidFill>
            </a:endParaRPr>
          </a:p>
          <a:p>
            <a:pPr indent="228600" eaLnBrk="0" hangingPunct="0"/>
            <a:r>
              <a:rPr lang="ru-RU" sz="4000" b="1" i="1" dirty="0">
                <a:solidFill>
                  <a:srgbClr val="7030A0"/>
                </a:solidFill>
              </a:rPr>
              <a:t>У наших ворот всегда хоровод</a:t>
            </a:r>
            <a:r>
              <a:rPr lang="ru-RU" sz="4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88913"/>
            <a:ext cx="7920037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Какие пословицы относятся к произведениям В. Орлова «Кто первый?» и С. Михалкова «Бараны»?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187623" y="981075"/>
            <a:ext cx="482453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Поссорились</a:t>
            </a:r>
            <a:br>
              <a:rPr lang="ru-RU" sz="2800" b="1" dirty="0"/>
            </a:br>
            <a:r>
              <a:rPr lang="ru-RU" sz="2800" b="1" dirty="0"/>
              <a:t>Чашка и блюдце.</a:t>
            </a:r>
            <a:br>
              <a:rPr lang="ru-RU" sz="2800" b="1" dirty="0"/>
            </a:br>
            <a:r>
              <a:rPr lang="ru-RU" sz="2800" b="1" dirty="0"/>
              <a:t>Сейчас</a:t>
            </a:r>
            <a:br>
              <a:rPr lang="ru-RU" sz="2800" b="1" dirty="0"/>
            </a:br>
            <a:r>
              <a:rPr lang="ru-RU" sz="2800" b="1" dirty="0"/>
              <a:t>Они разобьются,</a:t>
            </a:r>
            <a:br>
              <a:rPr lang="ru-RU" sz="2800" b="1" dirty="0"/>
            </a:br>
            <a:r>
              <a:rPr lang="ru-RU" sz="2800" b="1" dirty="0"/>
              <a:t>Скоро</a:t>
            </a:r>
            <a:br>
              <a:rPr lang="ru-RU" sz="2800" b="1" dirty="0"/>
            </a:br>
            <a:r>
              <a:rPr lang="ru-RU" sz="2800" b="1" dirty="0"/>
              <a:t>В кухне, на полке,</a:t>
            </a:r>
            <a:br>
              <a:rPr lang="ru-RU" sz="2800" b="1" dirty="0"/>
            </a:br>
            <a:r>
              <a:rPr lang="ru-RU" sz="2800" b="1" dirty="0"/>
              <a:t>Будут лежать</a:t>
            </a:r>
            <a:br>
              <a:rPr lang="ru-RU" sz="2800" b="1" dirty="0"/>
            </a:br>
            <a:r>
              <a:rPr lang="ru-RU" sz="2800" b="1" dirty="0"/>
              <a:t>Осколки.</a:t>
            </a:r>
            <a:br>
              <a:rPr lang="ru-RU" sz="2800" b="1" dirty="0"/>
            </a:br>
            <a:r>
              <a:rPr lang="ru-RU" sz="2800" b="1" dirty="0"/>
              <a:t>И ты</a:t>
            </a:r>
            <a:br>
              <a:rPr lang="ru-RU" sz="2800" b="1" dirty="0"/>
            </a:br>
            <a:r>
              <a:rPr lang="ru-RU" sz="2800" b="1" dirty="0"/>
              <a:t>Не ссорься напрасно —</a:t>
            </a:r>
            <a:br>
              <a:rPr lang="ru-RU" sz="2800" b="1" dirty="0"/>
            </a:br>
            <a:r>
              <a:rPr lang="ru-RU" sz="2800" b="1" dirty="0"/>
              <a:t>Это</a:t>
            </a:r>
            <a:br>
              <a:rPr lang="ru-RU" sz="2800" b="1" dirty="0"/>
            </a:br>
            <a:r>
              <a:rPr lang="ru-RU" sz="2800" b="1" dirty="0"/>
              <a:t>Очень</a:t>
            </a:r>
            <a:br>
              <a:rPr lang="ru-RU" sz="2800" b="1" dirty="0"/>
            </a:br>
            <a:r>
              <a:rPr lang="ru-RU" sz="2800" b="1" dirty="0"/>
              <a:t>Опасно.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050" y="188913"/>
            <a:ext cx="3294063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Р.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Сеф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«Совет»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538" y="981075"/>
            <a:ext cx="4572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Догадайтесь, о каком совете может идти речь в произведении.</a:t>
            </a:r>
          </a:p>
        </p:txBody>
      </p:sp>
      <p:pic>
        <p:nvPicPr>
          <p:cNvPr id="27653" name="Picture 2" descr="D:\клипарты\посуда\eecc1d91ba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720975"/>
            <a:ext cx="347503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4213" y="333375"/>
            <a:ext cx="8135937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Прочтите название произведения.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Кто его автор?</a:t>
            </a:r>
          </a:p>
          <a:p>
            <a:pPr eaLnBrk="0" hangingPunct="0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Рассмотрите иллюстрацию.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Как вы думаете, о чем пойдет речь в этом стихотворении?</a:t>
            </a:r>
          </a:p>
          <a:p>
            <a:pPr eaLnBrk="0" hangingPunct="0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Прочтите выражение «Разбитая дружба».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вы понимаете его смысл?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Из-за чего может прекратиться дружба?</a:t>
            </a:r>
          </a:p>
          <a:p>
            <a:pPr eaLnBrk="0" hangingPunct="0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Как избежать ссоры?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вы считаете, можно ли спорить с другом?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5300663"/>
            <a:ext cx="8208962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споре с другом важно определить предмет спора. Если же спорить по пустякам, то лучше прекратить разговор и договориться об одном правиле: не продолжать спор по мелочам, если вы дорожите своей дружбой.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7544" y="1628800"/>
            <a:ext cx="8388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/>
              <a:t>С какими произведениями мы познакомились на уроке?</a:t>
            </a:r>
          </a:p>
          <a:p>
            <a:pPr eaLnBrk="0" hangingPunct="0"/>
            <a:r>
              <a:rPr lang="ru-RU" sz="2800" b="1" dirty="0"/>
              <a:t>Какое больше понравилось?</a:t>
            </a:r>
          </a:p>
          <a:p>
            <a:pPr eaLnBrk="0" hangingPunct="0"/>
            <a:r>
              <a:rPr lang="ru-RU" sz="2800" b="1" dirty="0"/>
              <a:t>Чему они учат нас?</a:t>
            </a:r>
          </a:p>
          <a:p>
            <a:pPr eaLnBrk="0" hangingPunct="0"/>
            <a:r>
              <a:rPr lang="ru-RU" sz="2800" b="1" dirty="0"/>
              <a:t>Где нам пригодятся эти знания?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cdns2.freepik.com/free-photo/cute-baby-picture-vector-material_15-53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431" b="67206"/>
          <a:stretch>
            <a:fillRect/>
          </a:stretch>
        </p:blipFill>
        <p:spPr bwMode="auto">
          <a:xfrm>
            <a:off x="395288" y="0"/>
            <a:ext cx="2835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cdns2.freepik.com/free-photo/cute-baby-picture-vector-material_15-53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13" t="31068" r="26334" b="34412"/>
          <a:stretch>
            <a:fillRect/>
          </a:stretch>
        </p:blipFill>
        <p:spPr bwMode="auto">
          <a:xfrm>
            <a:off x="900113" y="4365625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cdns2.freepik.com/free-photo/cute-baby-picture-vector-material_15-53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66" b="65480"/>
          <a:stretch>
            <a:fillRect/>
          </a:stretch>
        </p:blipFill>
        <p:spPr bwMode="auto">
          <a:xfrm>
            <a:off x="827088" y="2205038"/>
            <a:ext cx="25209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2500" y="981075"/>
            <a:ext cx="4902200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Я молодец, работал </a:t>
            </a:r>
          </a:p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         хорошо!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475" y="4652963"/>
            <a:ext cx="4629150" cy="1754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Я мало работаю на уроке, мне надо </a:t>
            </a:r>
          </a:p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работать лучше.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8038" y="2924175"/>
            <a:ext cx="5327650" cy="1201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Я стараюсь, но у меня</a:t>
            </a:r>
          </a:p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не всё получается.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http://стихи.дети/images/roman_s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674985" cy="511891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88640"/>
            <a:ext cx="83529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</a:rPr>
              <a:t>Роман Семёнович  </a:t>
            </a:r>
            <a:r>
              <a:rPr lang="ru-RU" sz="4000" b="1" dirty="0" err="1">
                <a:solidFill>
                  <a:srgbClr val="FF0000"/>
                </a:solidFill>
              </a:rPr>
              <a:t>Сеф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(</a:t>
            </a:r>
            <a:r>
              <a:rPr lang="ru-RU" sz="4000" b="1" dirty="0">
                <a:solidFill>
                  <a:srgbClr val="FF0000"/>
                </a:solidFill>
              </a:rPr>
              <a:t>1931-2009)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98072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Родился </a:t>
            </a:r>
            <a:r>
              <a:rPr lang="ru-RU" sz="2000" dirty="0"/>
              <a:t>в 1931 году в Москве. Стихи начал писать в пять лет. </a:t>
            </a:r>
            <a:r>
              <a:rPr lang="ru-RU" sz="2000" dirty="0" smtClean="0"/>
              <a:t>Окончил </a:t>
            </a:r>
            <a:r>
              <a:rPr lang="ru-RU" sz="2000" dirty="0"/>
              <a:t>школу, работал шофером. </a:t>
            </a:r>
            <a:r>
              <a:rPr lang="ru-RU" sz="2000" dirty="0" smtClean="0"/>
              <a:t>Учился </a:t>
            </a:r>
            <a:r>
              <a:rPr lang="ru-RU" sz="2000" dirty="0"/>
              <a:t>на факультете журналистики МГУ. В 1962 году был принят в Союз театральных деятелей, в 1966 году в Союз писателей СССР. Долгое время занимался художественным </a:t>
            </a:r>
            <a:r>
              <a:rPr lang="ru-RU" sz="2000" dirty="0" smtClean="0"/>
              <a:t>переводом. </a:t>
            </a:r>
          </a:p>
          <a:p>
            <a:r>
              <a:rPr lang="ru-RU" sz="2000" dirty="0" smtClean="0"/>
              <a:t>Пьесы </a:t>
            </a:r>
            <a:r>
              <a:rPr lang="ru-RU" sz="2000" dirty="0"/>
              <a:t>для детей поставлены более чем в 30 театрах, среди них "</a:t>
            </a:r>
            <a:r>
              <a:rPr lang="ru-RU" sz="2000" dirty="0" err="1"/>
              <a:t>Емелино</a:t>
            </a:r>
            <a:r>
              <a:rPr lang="ru-RU" sz="2000" dirty="0"/>
              <a:t> счастье", "Две бабы-Яги"... В 1991 году стал лауреатом Госпремии РФ. Роман </a:t>
            </a:r>
            <a:r>
              <a:rPr lang="ru-RU" sz="2000" dirty="0" err="1"/>
              <a:t>Сеф</a:t>
            </a:r>
            <a:r>
              <a:rPr lang="ru-RU" sz="2000" dirty="0"/>
              <a:t> писал стихи не только для детей, но и для взрослых. </a:t>
            </a:r>
            <a:r>
              <a:rPr lang="ru-RU" sz="2000" dirty="0" smtClean="0"/>
              <a:t>Умер </a:t>
            </a:r>
            <a:r>
              <a:rPr lang="ru-RU" sz="2000" dirty="0"/>
              <a:t>20 февраля 2009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amsung\Desktop\картинки\9 Roman_Sef__Kto_gde_s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646181" cy="294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Samsung\Desktop\картинки\9. 1352878100_sef_y_sdel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5" y="3644899"/>
            <a:ext cx="2252564" cy="30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msung\Desktop\картинки\9 сеф ром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7728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Сеф Р. Ключ от сказки, стихотворения. DjVu и тек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60647"/>
            <a:ext cx="2160240" cy="2985881"/>
          </a:xfrm>
          <a:prstGeom prst="rect">
            <a:avLst/>
          </a:prstGeom>
          <a:noFill/>
        </p:spPr>
      </p:pic>
      <p:sp>
        <p:nvSpPr>
          <p:cNvPr id="52228" name="AutoShape 4" descr="Библиотека А. А. Лихан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Библиотека А. А. Лихан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2" name="Picture 8" descr="ВО!круг книг&quot; Блог библиотеки им. А.С.Пушкина г.Челябинска: «Жил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2231410" cy="2952328"/>
          </a:xfrm>
          <a:prstGeom prst="rect">
            <a:avLst/>
          </a:prstGeom>
          <a:noFill/>
        </p:spPr>
      </p:pic>
      <p:pic>
        <p:nvPicPr>
          <p:cNvPr id="52234" name="Picture 10" descr="Сеф Рома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573016"/>
            <a:ext cx="2304256" cy="315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70473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Сергей Владимирович Михалков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</a:rPr>
              <a:t>(</a:t>
            </a:r>
            <a:r>
              <a:rPr lang="ru-RU" sz="4000" b="1" dirty="0">
                <a:solidFill>
                  <a:srgbClr val="FF0000"/>
                </a:solidFill>
              </a:rPr>
              <a:t>1913-2009)</a:t>
            </a:r>
          </a:p>
        </p:txBody>
      </p:sp>
      <p:pic>
        <p:nvPicPr>
          <p:cNvPr id="58370" name="Picture 2" descr="http://davaiknam.ru/texts/987/986456/986456_html_m241b6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44" y="1556792"/>
            <a:ext cx="3186647" cy="46085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95936" y="16288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П</a:t>
            </a:r>
            <a:r>
              <a:rPr lang="ru-RU" sz="2000" i="1" dirty="0" smtClean="0"/>
              <a:t>исатель</a:t>
            </a:r>
            <a:r>
              <a:rPr lang="ru-RU" sz="2000" i="1" dirty="0"/>
              <a:t>, поэт, драматург, председатель Союза писателей России, автор гимнов СССР, политический </a:t>
            </a:r>
            <a:r>
              <a:rPr lang="ru-RU" sz="2000" i="1" dirty="0" smtClean="0"/>
              <a:t>деятель.</a:t>
            </a:r>
          </a:p>
          <a:p>
            <a:r>
              <a:rPr lang="ru-RU" sz="2000" i="1" dirty="0"/>
              <a:t>Р</a:t>
            </a:r>
            <a:r>
              <a:rPr lang="ru-RU" sz="2000" i="1" dirty="0" smtClean="0"/>
              <a:t>одился </a:t>
            </a:r>
            <a:r>
              <a:rPr lang="ru-RU" sz="2000" i="1" dirty="0"/>
              <a:t>13 марта 1913 года в Москве. Его семья имела дворянские корни. </a:t>
            </a:r>
            <a:r>
              <a:rPr lang="ru-RU" sz="2000" i="1" dirty="0" smtClean="0"/>
              <a:t>Когда </a:t>
            </a:r>
            <a:r>
              <a:rPr lang="ru-RU" sz="2000" i="1" dirty="0"/>
              <a:t>началась Великая Отечественная война, поэт работал военным корреспондентом. После окончания войны сменил направление творчества. Появились известные стихи для детей Сергея Михалкова. Также он создавал детские пьесы, писал сценарии к мультфильмам.</a:t>
            </a:r>
            <a:r>
              <a:rPr lang="ru-RU" i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deti.cbs-angarsk.ru/images/stories/viktorina/Mihalkov_S_Veselyy_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2290303" cy="295853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0" name="Picture 4" descr="http://10kr.ru/upload/iblock/f75/686896de47a811e3a1ca005056c00008_ecd25231a8ac43cb92226d2e2d88c9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8913"/>
            <a:ext cx="1801813" cy="23764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2" name="Picture 6" descr="http://www.yaom.ru/wp-content/uploads/d0bfd180d0b0d0b7d0b4d0bdd0b8d0ba-d0bdd0b5d0bfd0bed181d0bbd183d188d0b0d0bdd0b8d18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1799902" cy="255822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4" name="Picture 8" descr="http://www.ircenter.ru/files/products/pics/55820/previews/25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33375"/>
            <a:ext cx="2095500" cy="21812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6" name="Picture 10" descr="http://www.bookin.org.ru/book/630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76672"/>
            <a:ext cx="1558925" cy="2413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8" name="Picture 12" descr="http://rerefat.ru/tw_files2/urls_1/919/d-918691/918691_html_m943d4d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780928"/>
            <a:ext cx="2320428" cy="302962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30" name="Picture 14" descr="http://www.100book.ru/b4849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188913"/>
            <a:ext cx="1812925" cy="23764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://www.bawi.ru/images/resize/750-750-n48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0928"/>
            <a:ext cx="2126062" cy="23114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q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76250"/>
            <a:ext cx="503396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6200000">
            <a:off x="-1414764" y="2214964"/>
            <a:ext cx="49759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Чистоговорки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Школьная по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155</TotalTime>
  <Words>705</Words>
  <Application>Microsoft Office PowerPoint</Application>
  <PresentationFormat>Экран (4:3)</PresentationFormat>
  <Paragraphs>115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master</vt:lpstr>
      <vt:lpstr>1_colormaster</vt:lpstr>
      <vt:lpstr>2_colormaster</vt:lpstr>
      <vt:lpstr>3_colormaster</vt:lpstr>
      <vt:lpstr>4_colormaster</vt:lpstr>
      <vt:lpstr>Школьная пора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Першина Ирина Валериевна</dc:creator>
  <cp:lastModifiedBy>Ирина</cp:lastModifiedBy>
  <cp:revision>19</cp:revision>
  <dcterms:created xsi:type="dcterms:W3CDTF">2015-07-10T09:15:11Z</dcterms:created>
  <dcterms:modified xsi:type="dcterms:W3CDTF">2021-11-04T17:47:40Z</dcterms:modified>
</cp:coreProperties>
</file>