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9" r:id="rId5"/>
    <p:sldId id="272" r:id="rId6"/>
    <p:sldId id="273" r:id="rId7"/>
    <p:sldId id="274" r:id="rId8"/>
    <p:sldId id="271" r:id="rId9"/>
    <p:sldId id="268" r:id="rId10"/>
    <p:sldId id="275" r:id="rId11"/>
    <p:sldId id="277" r:id="rId12"/>
    <p:sldId id="260" r:id="rId13"/>
    <p:sldId id="259" r:id="rId14"/>
    <p:sldId id="261" r:id="rId15"/>
    <p:sldId id="262" r:id="rId16"/>
    <p:sldId id="263" r:id="rId17"/>
    <p:sldId id="264" r:id="rId18"/>
    <p:sldId id="276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E1E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9285-91AD-46FB-A4EB-27F0960DDD73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F6C29-87E3-4AD4-B43F-27CE39E5D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-12503150"/>
            <a:ext cx="1588" cy="263953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E984-DD93-494A-96E1-C22692BB842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D1D4-66AB-49CD-B2CB-3C0B2D94A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8B00-AA84-43E3-8A74-F56C5606F27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C189-B439-4993-A91C-98B5945F5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38B8-9064-4F19-979C-56A4FEDF138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3B06-4483-458E-9C0E-97A23A74A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988" y="515938"/>
            <a:ext cx="7805737" cy="12715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25875" cy="431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263" y="1905000"/>
            <a:ext cx="3827462" cy="4318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6619-152C-41D2-83DF-122CEE58F1D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40EC-B23E-4F12-9096-8B11A4E14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C8CF-C692-43B2-B259-126E5077926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5B41-3D24-4366-B40C-5C0AFF9B0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97CE-950F-426E-929F-FA82675EF11F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F00B-6EBF-422A-91EF-31689DD92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2B3C-97AC-48CF-8A61-8DBD414CF8C8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CC4C-1E23-40B3-B335-808C20D38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EC7E-F635-40C6-8B18-109A9FBA402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D6E5-4320-4832-BF5E-CC68F672A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F763-0B02-4F09-BF50-179D73497DD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8B35-FC6E-4106-B6F2-162BF80EE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B72B-5FD4-4D1B-8063-2AD23077330C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9FA3-45DE-4953-855F-7972E514D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5F32A-4264-4A47-A6D5-A7EF7BDEF16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15CB-1D60-4932-9F57-32F1DFA18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E536C2-774F-4BEF-A52F-C03EB712BA97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5EA75A-0446-4CC4-90B7-B7F3F874B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87;&#1077;&#1076;&#1089;&#1086;&#1074;&#1077;&#1090;\&#1074;&#1077;&#1089;&#1077;&#1083;&#1072;&#1103;%20&#1092;&#1080;&#1079;&#1084;&#1080;&#1085;&#1091;&#1090;&#1082;&#1072;\&#1042;&#1077;&#1089;&#1077;&#1083;&#1072;&#1103;%20&#1092;&#1080;&#1079;&#1084;&#1080;&#1085;&#1091;&#1090;&#1082;&#1072;.ppt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file:///E:\&#1087;&#1077;&#1076;&#1089;&#1086;&#1074;&#1077;&#1090;\&#1074;&#1077;&#1089;&#1077;&#1083;&#1072;&#1103;%20&#1092;&#1080;&#1079;&#1084;&#1080;&#1085;&#1091;&#1090;&#1082;&#1072;\&#1055;&#1088;&#1077;&#1079;&#1077;&#1085;&#1090;&#1072;&#1094;&#1080;&#1103;3.ppt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6" y="857250"/>
            <a:ext cx="6768752" cy="3357563"/>
          </a:xfrm>
        </p:spPr>
        <p:txBody>
          <a:bodyPr/>
          <a:lstStyle/>
          <a:p>
            <a:pPr eaLnBrk="1" hangingPunct="1"/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ЗДОРОВЬЕСБЕРЕГАЮЩИЕ ТЕХНОЛОГИИ </a:t>
            </a:r>
            <a:b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УРОКАХ</a:t>
            </a:r>
            <a:b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en-GB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</a:t>
            </a:r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внеучебной</a:t>
            </a:r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деятельности</a:t>
            </a:r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в </a:t>
            </a:r>
            <a:r>
              <a:rPr lang="en-GB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начальной</a:t>
            </a:r>
            <a:r>
              <a:rPr lang="en-GB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GB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школе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936" y="4581128"/>
            <a:ext cx="4752528" cy="12736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Руководитель МО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начальных классов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Першина Ирина Валериевна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475655"/>
            <a:ext cx="842493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Технология обучения в сотрудничестве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Красочная наглядность, занимательные задания, игры, вовлечение в занятия, как в увлекательную познавательную игру, учёба в ситуации успеха: похвала, одобрение, милосердие к ребёнку способствуют формированию здоровой психики.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J:\Аттестация - урок\Першина И.В. - урок\фото - урок\DSC0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6107">
            <a:off x="1089921" y="3017531"/>
            <a:ext cx="3672408" cy="2736304"/>
          </a:xfrm>
          <a:prstGeom prst="rect">
            <a:avLst/>
          </a:prstGeom>
          <a:noFill/>
        </p:spPr>
      </p:pic>
      <p:pic>
        <p:nvPicPr>
          <p:cNvPr id="1027" name="Picture 3" descr="J:\Аттестация - урок\Першина И.В. - урок\фото - урок\DSC01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5798">
            <a:off x="4717583" y="3025883"/>
            <a:ext cx="367240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365775"/>
            <a:ext cx="81369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Исследовательские технологии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Учащимся предоставляются условия для самостоятельной и свободной работы, учитель доверяет им, считает их равноправными участниками общей работы и постоянно подчёркивает своим поведением это доверие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7890" name="Picture 2" descr="C:\Users\Администратор\Documents\Новая папка\Максим\DSC01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3672408" cy="2664260"/>
          </a:xfrm>
          <a:prstGeom prst="rect">
            <a:avLst/>
          </a:prstGeom>
          <a:noFill/>
        </p:spPr>
      </p:pic>
      <p:pic>
        <p:nvPicPr>
          <p:cNvPr id="37891" name="Picture 3" descr="J:\Аттестация - урок\Першина И.В. - урок\фото - урок\DSC01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96952"/>
            <a:ext cx="2520280" cy="3325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1"/>
            <a:ext cx="6624736" cy="338437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Демократический стиль общения создает условия для развития психической активности ребенка, дает свободу познавательной деятельности, школьник не боится ошибиться при решении поставленной задачи.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J:\Аттестация - урок\Першина И.В. - урок\фото - урок\DSC0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4211959" cy="280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11560" y="3717032"/>
            <a:ext cx="8352928" cy="288032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6600"/>
                </a:solidFill>
              </a:rPr>
              <a:t>При дифференцированном обучении каждый ребенок получает от урока только положительные эмоции, ощущает комфорт, защищенность и испытывает интерес к учебе. </a:t>
            </a:r>
          </a:p>
        </p:txBody>
      </p:sp>
      <p:pic>
        <p:nvPicPr>
          <p:cNvPr id="2050" name="Picture 2" descr="J:\Аттестация - урок\Першина И.В. - урок\фото - урок\DSC01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544421" cy="3024336"/>
          </a:xfrm>
          <a:prstGeom prst="rect">
            <a:avLst/>
          </a:prstGeom>
          <a:noFill/>
        </p:spPr>
      </p:pic>
      <p:pic>
        <p:nvPicPr>
          <p:cNvPr id="2051" name="Picture 3" descr="J:\Аттестация - урок\Першина И.В. - урок\фото - урок\DSC01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20689"/>
            <a:ext cx="4544421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" y="404664"/>
            <a:ext cx="5292080" cy="583264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Компьютеризация сегодня достаточно значима и актуальна, и у школы нет иного выбора, кроме как адаптации ее к информационному веку. Необходимость применения информационных технологий в школьном образовании сегодня очевидна, поэтому учителя начальных классов активно используют ИКТ технологии. </a:t>
            </a:r>
          </a:p>
        </p:txBody>
      </p:sp>
      <p:pic>
        <p:nvPicPr>
          <p:cNvPr id="3074" name="Picture 2" descr="J:\Аттестация - урок\Першина И.В. - урок\фото - урок\DSC01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49966">
            <a:off x="5299001" y="2860509"/>
            <a:ext cx="4750410" cy="3161423"/>
          </a:xfrm>
          <a:prstGeom prst="rect">
            <a:avLst/>
          </a:prstGeom>
          <a:noFill/>
        </p:spPr>
      </p:pic>
      <p:pic>
        <p:nvPicPr>
          <p:cNvPr id="3075" name="Picture 3" descr="D:\фото\2 класс 2009-2010\IMG_1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48681"/>
            <a:ext cx="8424936" cy="2016224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Применение игровых технологий на уроках в комплексе с другими приемами и методами организации учебных занятий укрепляет мотивацию на изучение предмета, помогает вызвать положительные эмоции, увидеть индивидуальность детей. 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4098" name="Picture 2" descr="J:\Аттестация - урок\Першина И.В. - урок\фото - урок\DSC01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796136" cy="3857359"/>
          </a:xfrm>
          <a:prstGeom prst="rect">
            <a:avLst/>
          </a:prstGeom>
          <a:noFill/>
        </p:spPr>
      </p:pic>
      <p:pic>
        <p:nvPicPr>
          <p:cNvPr id="7169" name="Picture 1" descr="J:\Аттестация - урок\Першина И.В. - урок\фото - урок\DSC01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5904656" cy="41453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7128792" cy="25922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Физкультминутки – естественный элемент урока в начальных классах, который обусловлен физиологическими потребностями в двигательной активности детей. Они помогают снять статическое утомление различных мышц, ослабить умственное напряжение, снять зрительное утомление.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5" name="Picture 1" descr="G:\Аттестация - урок\Першина И.В. - урок\фото - урок\DSC016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84984"/>
            <a:ext cx="3744416" cy="2687709"/>
          </a:xfrm>
          <a:prstGeom prst="rect">
            <a:avLst/>
          </a:prstGeom>
          <a:noFill/>
        </p:spPr>
      </p:pic>
      <p:sp>
        <p:nvSpPr>
          <p:cNvPr id="5" name="7-конечная звезда 4">
            <a:hlinkClick r:id="rId3" action="ppaction://program"/>
          </p:cNvPr>
          <p:cNvSpPr/>
          <p:nvPr/>
        </p:nvSpPr>
        <p:spPr>
          <a:xfrm>
            <a:off x="8100392" y="3501008"/>
            <a:ext cx="482352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>
            <a:hlinkClick r:id="rId4" action="ppaction://program"/>
          </p:cNvPr>
          <p:cNvSpPr/>
          <p:nvPr/>
        </p:nvSpPr>
        <p:spPr>
          <a:xfrm>
            <a:off x="8172400" y="4725144"/>
            <a:ext cx="410344" cy="504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5" name="Picture 1" descr="J:\Аттестация - урок\Першина И.В. - урок\фото - урок\DSC01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780928"/>
            <a:ext cx="2376264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642939"/>
            <a:ext cx="7329488" cy="2354014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Систематически в середине учебного дня в первых классах проходят динамические паузы, в ходе которых учащиеся выполняют различные упражнения, проводятся подвижные игры.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5" name="Picture 2" descr="I:\подготовка к школе\РОДИТЕЛЬСКОЕ_СОБРАНИЕ 18.05.2010\РОДИТЕЛЬСКОЕ СОБРАНИЕ\собрание\101MSDCF\DSC02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4752528" cy="328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D:\фото\1 класс 2008-2009\IMG_0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344963" cy="32039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Bookman Old Style" pitchFamily="18" charset="0"/>
              </a:rPr>
              <a:t>Внеурочная деятельность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9552" y="1340768"/>
            <a:ext cx="4104704" cy="4752628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006600"/>
                </a:solidFill>
              </a:rPr>
              <a:t>1. Занятия по выбору.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2. Форма занятий 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должна отличаться   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от урочной (кружки секции,  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 олимпиады, экскурсии, 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проектная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деятельность и др.).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3. Баланс между 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занятиями  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двигательного и </a:t>
            </a:r>
          </a:p>
          <a:p>
            <a:r>
              <a:rPr lang="ru-RU" sz="2400" b="1" dirty="0">
                <a:solidFill>
                  <a:srgbClr val="006600"/>
                </a:solidFill>
              </a:rPr>
              <a:t>статического  характера.</a:t>
            </a:r>
          </a:p>
          <a:p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36866" name="Picture 2" descr="D:\фото\1 класс 2008-2009\IMG_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3912915" cy="3024336"/>
          </a:xfrm>
          <a:prstGeom prst="rect">
            <a:avLst/>
          </a:prstGeom>
          <a:noFill/>
        </p:spPr>
      </p:pic>
      <p:pic>
        <p:nvPicPr>
          <p:cNvPr id="36867" name="Picture 3" descr="D:\фото\1 класс 2008-2009\IMG_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3744416" cy="3168352"/>
          </a:xfrm>
          <a:prstGeom prst="rect">
            <a:avLst/>
          </a:prstGeom>
          <a:noFill/>
        </p:spPr>
      </p:pic>
      <p:pic>
        <p:nvPicPr>
          <p:cNvPr id="36868" name="Picture 4" descr="D:\фото\3 класс\фестиваль народов России\IMG_0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24944"/>
            <a:ext cx="4536503" cy="33123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642938" y="642938"/>
            <a:ext cx="7143750" cy="5483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C00000"/>
                </a:solidFill>
              </a:rPr>
              <a:t>Общество заинтересовано в оздоровлении не только самого общества, но и каждого человека, а в принципе одно без другого просто невозможно, оно должно решать эту проблему на всех уровнях.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5122" name="Picture 2" descr="C:\Documents and Settings\User\Рабочий стол\Темы для презентаций №1\Новая папка\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14686"/>
            <a:ext cx="3786228" cy="2505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Documents and Settings\User\Рабочий стол\Темы для презентаций №1\Новая папка\KidsSlideshow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3726659" cy="2484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7167711" cy="51260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Состояние здоровья подрастающего поколения – важнейший показатель благополучия общества и государства, отражающий не только настоящую ситуацию, но и дающий точный прогноз на будущее. 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86675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Спасибо </a:t>
            </a:r>
          </a:p>
          <a:p>
            <a:pPr algn="ctr" eaLnBrk="1" hangingPunct="1">
              <a:buFont typeface="Arial" charset="0"/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85813" y="548680"/>
            <a:ext cx="6450483" cy="557748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6600"/>
                </a:solidFill>
              </a:rPr>
              <a:t>Для формирования, сохранения и укрепления этих составляющих  целостного здоровья человека,  в начальную школу внедряются </a:t>
            </a:r>
            <a:r>
              <a:rPr lang="ru-RU" b="1" dirty="0" err="1" smtClean="0">
                <a:solidFill>
                  <a:srgbClr val="006600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006600"/>
                </a:solidFill>
              </a:rPr>
              <a:t> технологии, которые помогают решить важнейшие задачи - сохранить здоровье ребенка, приучить его к активной здоровой жизни.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260475" y="476672"/>
            <a:ext cx="5543773" cy="1145753"/>
          </a:xfrm>
          <a:ln/>
        </p:spPr>
        <p:txBody>
          <a:bodyPr/>
          <a:lstStyle/>
          <a:p>
            <a:pPr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7030A0"/>
                </a:solidFill>
              </a:rPr>
              <a:t>Направления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работы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755576" y="2132856"/>
            <a:ext cx="3060700" cy="1800225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Создание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здоровье</a:t>
            </a:r>
            <a:r>
              <a:rPr lang="en-GB" sz="2800" dirty="0">
                <a:solidFill>
                  <a:srgbClr val="000000"/>
                </a:solidFill>
              </a:rPr>
              <a:t>-</a:t>
            </a: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000000"/>
                </a:solidFill>
              </a:rPr>
              <a:t>сберегающей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среды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5868144" y="2132856"/>
            <a:ext cx="2700338" cy="1800225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Здоровье-</a:t>
            </a: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сберегающий </a:t>
            </a: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 урок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800225" y="4319588"/>
            <a:ext cx="3240088" cy="162083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Внеучебная</a:t>
            </a: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0000"/>
                </a:solidFill>
              </a:rPr>
              <a:t> деятельность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148064" y="4365104"/>
            <a:ext cx="3240088" cy="1620837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Воспит</a:t>
            </a:r>
            <a:r>
              <a:rPr lang="ru-RU" sz="2800" dirty="0" err="1" smtClean="0">
                <a:solidFill>
                  <a:srgbClr val="000000"/>
                </a:solidFill>
              </a:rPr>
              <a:t>ательная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err="1">
                <a:solidFill>
                  <a:srgbClr val="000000"/>
                </a:solidFill>
              </a:rPr>
              <a:t>работа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(</a:t>
            </a:r>
            <a:r>
              <a:rPr lang="en-GB" dirty="0" err="1">
                <a:solidFill>
                  <a:srgbClr val="000000"/>
                </a:solidFill>
              </a:rPr>
              <a:t>формирование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lnSpc>
                <a:spcPct val="8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 ЗОЖ)</a:t>
            </a: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2483769" y="1340768"/>
            <a:ext cx="1800199" cy="720080"/>
          </a:xfrm>
          <a:custGeom>
            <a:avLst/>
            <a:gdLst/>
            <a:ahLst/>
            <a:cxnLst>
              <a:cxn ang="0">
                <a:pos x="5534" y="0"/>
              </a:cxn>
              <a:cxn ang="0">
                <a:pos x="0" y="1001"/>
              </a:cxn>
            </a:cxnLst>
            <a:rect l="0" t="0" r="r" b="b"/>
            <a:pathLst>
              <a:path w="5535" h="1002">
                <a:moveTo>
                  <a:pt x="5534" y="0"/>
                </a:moveTo>
                <a:lnTo>
                  <a:pt x="0" y="1001"/>
                </a:lnTo>
              </a:path>
            </a:pathLst>
          </a:custGeom>
          <a:noFill/>
          <a:ln w="936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4283968" y="1340768"/>
            <a:ext cx="2304256" cy="8640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00" y="1001"/>
              </a:cxn>
            </a:cxnLst>
            <a:rect l="0" t="0" r="r" b="b"/>
            <a:pathLst>
              <a:path w="6501" h="1002">
                <a:moveTo>
                  <a:pt x="0" y="0"/>
                </a:moveTo>
                <a:lnTo>
                  <a:pt x="6500" y="1001"/>
                </a:lnTo>
              </a:path>
            </a:pathLst>
          </a:custGeom>
          <a:noFill/>
          <a:ln w="936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3779838" y="1340768"/>
            <a:ext cx="504130" cy="2980407"/>
          </a:xfrm>
          <a:custGeom>
            <a:avLst/>
            <a:gdLst/>
            <a:ahLst/>
            <a:cxnLst>
              <a:cxn ang="0">
                <a:pos x="4034" y="0"/>
              </a:cxn>
              <a:cxn ang="0">
                <a:pos x="0" y="7501"/>
              </a:cxn>
            </a:cxnLst>
            <a:rect l="0" t="0" r="r" b="b"/>
            <a:pathLst>
              <a:path w="4035" h="7502">
                <a:moveTo>
                  <a:pt x="4034" y="0"/>
                </a:moveTo>
                <a:lnTo>
                  <a:pt x="0" y="7501"/>
                </a:lnTo>
              </a:path>
            </a:pathLst>
          </a:custGeom>
          <a:noFill/>
          <a:ln w="936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4283968" y="1340768"/>
            <a:ext cx="1800200" cy="30243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00" y="7501"/>
              </a:cxn>
            </a:cxnLst>
            <a:rect l="0" t="0" r="r" b="b"/>
            <a:pathLst>
              <a:path w="5001" h="7502">
                <a:moveTo>
                  <a:pt x="0" y="0"/>
                </a:moveTo>
                <a:lnTo>
                  <a:pt x="5000" y="7501"/>
                </a:lnTo>
              </a:path>
            </a:pathLst>
          </a:custGeom>
          <a:noFill/>
          <a:ln w="936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25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25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25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25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25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25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125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25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4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548680"/>
            <a:ext cx="8640960" cy="6110883"/>
          </a:xfrm>
          <a:ln/>
        </p:spPr>
        <p:txBody>
          <a:bodyPr lIns="90000" tIns="46800" rIns="90000" bIns="46800"/>
          <a:lstStyle/>
          <a:p>
            <a:pPr marL="180000" indent="0" hangingPunct="1">
              <a:spcBef>
                <a:spcPts val="0"/>
              </a:spcBef>
              <a:buNone/>
              <a:tabLst>
                <a:tab pos="344488" algn="l"/>
                <a:tab pos="793750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5638" algn="l"/>
                <a:tab pos="6184900" algn="l"/>
                <a:tab pos="6634163" algn="l"/>
                <a:tab pos="7083425" algn="l"/>
                <a:tab pos="7532688" algn="l"/>
                <a:tab pos="7981950" algn="l"/>
                <a:tab pos="8431213" algn="l"/>
                <a:tab pos="8880475" algn="l"/>
              </a:tabLs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УРОК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Georgia" pitchFamily="18" charset="0"/>
              </a:rPr>
              <a:t>-</a:t>
            </a:r>
            <a:r>
              <a:rPr lang="en-GB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Georgia" pitchFamily="18" charset="0"/>
              </a:rPr>
              <a:t>о</a:t>
            </a:r>
            <a:r>
              <a:rPr lang="en-GB" sz="2800" b="1" dirty="0" err="1" smtClean="0">
                <a:solidFill>
                  <a:srgbClr val="0070C0"/>
                </a:solidFill>
                <a:latin typeface="Georgia" pitchFamily="18" charset="0"/>
              </a:rPr>
              <a:t>сновная</a:t>
            </a:r>
            <a:r>
              <a:rPr lang="en-GB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Georgia" pitchFamily="18" charset="0"/>
              </a:rPr>
              <a:t>структурная</a:t>
            </a:r>
            <a:r>
              <a:rPr lang="en-GB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180000" indent="0" hangingPunct="1">
              <a:spcBef>
                <a:spcPts val="0"/>
              </a:spcBef>
              <a:buNone/>
              <a:tabLst>
                <a:tab pos="344488" algn="l"/>
                <a:tab pos="793750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5638" algn="l"/>
                <a:tab pos="6184900" algn="l"/>
                <a:tab pos="6634163" algn="l"/>
                <a:tab pos="7083425" algn="l"/>
                <a:tab pos="7532688" algn="l"/>
                <a:tab pos="7981950" algn="l"/>
                <a:tab pos="8431213" algn="l"/>
                <a:tab pos="8880475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   </a:t>
            </a:r>
            <a:r>
              <a:rPr lang="en-GB" sz="2800" b="1" dirty="0" err="1" smtClean="0">
                <a:solidFill>
                  <a:srgbClr val="0070C0"/>
                </a:solidFill>
                <a:latin typeface="Georgia" pitchFamily="18" charset="0"/>
              </a:rPr>
              <a:t>единица</a:t>
            </a:r>
            <a:r>
              <a:rPr lang="en-GB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Georgia" pitchFamily="18" charset="0"/>
              </a:rPr>
              <a:t>учебной</a:t>
            </a:r>
            <a:r>
              <a:rPr lang="en-GB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Georgia" pitchFamily="18" charset="0"/>
              </a:rPr>
              <a:t>работы</a:t>
            </a:r>
            <a:r>
              <a:rPr lang="en-GB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28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180000" indent="0" hangingPunct="1">
              <a:spcBef>
                <a:spcPts val="0"/>
              </a:spcBef>
              <a:buNone/>
              <a:tabLst>
                <a:tab pos="344488" algn="l"/>
                <a:tab pos="793750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5638" algn="l"/>
                <a:tab pos="6184900" algn="l"/>
                <a:tab pos="6634163" algn="l"/>
                <a:tab pos="7083425" algn="l"/>
                <a:tab pos="7532688" algn="l"/>
                <a:tab pos="7981950" algn="l"/>
                <a:tab pos="8431213" algn="l"/>
                <a:tab pos="8880475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   </a:t>
            </a:r>
            <a:r>
              <a:rPr lang="en-GB" sz="2800" b="1" dirty="0" smtClean="0">
                <a:solidFill>
                  <a:srgbClr val="0070C0"/>
                </a:solidFill>
                <a:latin typeface="Georgia" pitchFamily="18" charset="0"/>
              </a:rPr>
              <a:t>с </a:t>
            </a:r>
            <a:r>
              <a:rPr lang="en-GB" sz="2800" b="1" dirty="0" err="1" smtClean="0">
                <a:solidFill>
                  <a:srgbClr val="0070C0"/>
                </a:solidFill>
                <a:latin typeface="Georgia" pitchFamily="18" charset="0"/>
              </a:rPr>
              <a:t>учащимися</a:t>
            </a:r>
            <a:r>
              <a:rPr lang="en-GB" sz="2800" b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</a:p>
          <a:p>
            <a:pPr marL="180000" indent="0" hangingPunct="1">
              <a:spcBef>
                <a:spcPts val="0"/>
              </a:spcBef>
              <a:buNone/>
              <a:tabLst>
                <a:tab pos="344488" algn="l"/>
                <a:tab pos="793750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5638" algn="l"/>
                <a:tab pos="6184900" algn="l"/>
                <a:tab pos="6634163" algn="l"/>
                <a:tab pos="7083425" algn="l"/>
                <a:tab pos="7532688" algn="l"/>
                <a:tab pos="7981950" algn="l"/>
                <a:tab pos="8431213" algn="l"/>
                <a:tab pos="8880475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  </a:t>
            </a:r>
            <a:r>
              <a:rPr lang="en-GB" sz="2800" b="1" dirty="0" err="1" smtClean="0">
                <a:solidFill>
                  <a:srgbClr val="0070C0"/>
                </a:solidFill>
                <a:latin typeface="Georgia" pitchFamily="18" charset="0"/>
              </a:rPr>
              <a:t>Рациональная</a:t>
            </a:r>
            <a:r>
              <a:rPr lang="en-GB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Georgia" pitchFamily="18" charset="0"/>
              </a:rPr>
              <a:t>организация</a:t>
            </a:r>
            <a:r>
              <a:rPr lang="en-GB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Georgia" pitchFamily="18" charset="0"/>
              </a:rPr>
              <a:t>урока</a:t>
            </a:r>
            <a:r>
              <a:rPr lang="en-GB" sz="2800" b="1" dirty="0">
                <a:solidFill>
                  <a:srgbClr val="0070C0"/>
                </a:solidFill>
                <a:latin typeface="Georgia" pitchFamily="18" charset="0"/>
              </a:rPr>
              <a:t> – 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  </a:t>
            </a:r>
          </a:p>
          <a:p>
            <a:pPr marL="180000" indent="0" hangingPunct="1">
              <a:spcBef>
                <a:spcPts val="0"/>
              </a:spcBef>
              <a:buNone/>
              <a:tabLst>
                <a:tab pos="344488" algn="l"/>
                <a:tab pos="793750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5638" algn="l"/>
                <a:tab pos="6184900" algn="l"/>
                <a:tab pos="6634163" algn="l"/>
                <a:tab pos="7083425" algn="l"/>
                <a:tab pos="7532688" algn="l"/>
                <a:tab pos="7981950" algn="l"/>
                <a:tab pos="8431213" algn="l"/>
                <a:tab pos="8880475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  </a:t>
            </a:r>
            <a:r>
              <a:rPr lang="en-GB" sz="2800" b="1" dirty="0" err="1" smtClean="0">
                <a:solidFill>
                  <a:srgbClr val="0070C0"/>
                </a:solidFill>
                <a:latin typeface="Georgia" pitchFamily="18" charset="0"/>
              </a:rPr>
              <a:t>важная</a:t>
            </a:r>
            <a:r>
              <a:rPr lang="en-GB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Georgia" pitchFamily="18" charset="0"/>
              </a:rPr>
              <a:t>составная</a:t>
            </a:r>
            <a:r>
              <a:rPr lang="en-GB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Georgia" pitchFamily="18" charset="0"/>
              </a:rPr>
              <a:t>часть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 </a:t>
            </a:r>
          </a:p>
          <a:p>
            <a:pPr marL="180000" indent="0" hangingPunct="1">
              <a:spcBef>
                <a:spcPts val="0"/>
              </a:spcBef>
              <a:buNone/>
              <a:tabLst>
                <a:tab pos="344488" algn="l"/>
                <a:tab pos="793750" algn="l"/>
                <a:tab pos="1243013" algn="l"/>
                <a:tab pos="1692275" algn="l"/>
                <a:tab pos="2141538" algn="l"/>
                <a:tab pos="2590800" algn="l"/>
                <a:tab pos="3040063" algn="l"/>
                <a:tab pos="3489325" algn="l"/>
                <a:tab pos="3938588" algn="l"/>
                <a:tab pos="4387850" algn="l"/>
                <a:tab pos="4837113" algn="l"/>
                <a:tab pos="5286375" algn="l"/>
                <a:tab pos="5735638" algn="l"/>
                <a:tab pos="6184900" algn="l"/>
                <a:tab pos="6634163" algn="l"/>
                <a:tab pos="7083425" algn="l"/>
                <a:tab pos="7532688" algn="l"/>
                <a:tab pos="7981950" algn="l"/>
                <a:tab pos="8431213" algn="l"/>
                <a:tab pos="8880475" algn="l"/>
              </a:tabLst>
            </a:pP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  </a:t>
            </a:r>
            <a:r>
              <a:rPr lang="en-GB" sz="2800" b="1" dirty="0" err="1" smtClean="0">
                <a:solidFill>
                  <a:srgbClr val="0070C0"/>
                </a:solidFill>
                <a:latin typeface="Georgia" pitchFamily="18" charset="0"/>
              </a:rPr>
              <a:t>здоровьесберегающей</a:t>
            </a:r>
            <a:r>
              <a:rPr lang="en-GB" sz="28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Georgia" pitchFamily="18" charset="0"/>
              </a:rPr>
              <a:t>работы</a:t>
            </a:r>
            <a:r>
              <a:rPr lang="en-GB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Georgia" pitchFamily="18" charset="0"/>
              </a:rPr>
              <a:t>школы</a:t>
            </a:r>
            <a:r>
              <a:rPr lang="en-GB" sz="2800" b="1" dirty="0">
                <a:solidFill>
                  <a:srgbClr val="0070C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1027" name="Picture 3" descr="G:\Аттестация - урок\Першина И.В. - урок\фото - урок\DSC01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56992"/>
            <a:ext cx="4464496" cy="297114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48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836712"/>
            <a:ext cx="8229600" cy="6714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гигиенические критерии рациональной организации урока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 (по Н. К. Смирнову)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113"/>
            <a:ext cx="8532440" cy="43926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Плотность урока не менее 60% и не более 85 – 90%.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b="1" dirty="0" smtClean="0"/>
              <a:t>Число видов учебной деятельности от 4 до 7.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b="1" dirty="0" smtClean="0"/>
              <a:t>Средняя продолжительность различных видов учебной деятельности не более 10 минут.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Наличие 2 эмоциональных разрядок.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Место и длительность применения ТСО в соответствии с гигиеническими нормами.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Поза чередуется в соответствии с видом работы. Учитель наблюдает за посадкой учащихся.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Две физкультминутки за урок, состоящие из 3 лёгких упражнений, по 3 – 5 повторений каждого.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Преобладание на уроке положительных эмоций.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Момент наступления утомления учащихся (по снижению учебной активности) не ранее чем через 40 минут.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Урок осуществляется в условиях комфортности: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7338"/>
            <a:ext cx="4104456" cy="5181600"/>
          </a:xfrm>
        </p:spPr>
        <p:txBody>
          <a:bodyPr/>
          <a:lstStyle/>
          <a:p>
            <a:pPr marL="0" indent="-180000" algn="ctr" eaLnBrk="1" hangingPunct="1">
              <a:lnSpc>
                <a:spcPct val="90000"/>
              </a:lnSpc>
              <a:buFont typeface="Wingdings" pitchFamily="2" charset="2"/>
              <a:buNone/>
              <a:tabLst>
                <a:tab pos="355600" algn="l"/>
                <a:tab pos="812800" algn="l"/>
              </a:tabLst>
              <a:defRPr/>
            </a:pPr>
            <a:r>
              <a:rPr lang="ru-RU" sz="2200" b="1" dirty="0" smtClean="0">
                <a:solidFill>
                  <a:srgbClr val="006600"/>
                </a:solidFill>
              </a:rPr>
              <a:t>С</a:t>
            </a:r>
            <a:r>
              <a:rPr lang="ru-RU" sz="2200" b="1" u="sng" dirty="0" smtClean="0">
                <a:solidFill>
                  <a:srgbClr val="006600"/>
                </a:solidFill>
              </a:rPr>
              <a:t>анитарно-гигиенических</a:t>
            </a:r>
            <a:r>
              <a:rPr lang="ru-RU" sz="2200" b="1" dirty="0" smtClean="0">
                <a:solidFill>
                  <a:srgbClr val="006600"/>
                </a:solidFill>
              </a:rPr>
              <a:t>:</a:t>
            </a:r>
          </a:p>
          <a:p>
            <a:pPr marL="0" indent="-252000" eaLnBrk="1" hangingPunct="1">
              <a:spcBef>
                <a:spcPts val="0"/>
              </a:spcBef>
              <a:tabLst>
                <a:tab pos="355600" algn="l"/>
                <a:tab pos="812800" algn="l"/>
              </a:tabLst>
              <a:defRPr/>
            </a:pPr>
            <a:r>
              <a:rPr lang="ru-RU" sz="2200" b="1" dirty="0" smtClean="0"/>
              <a:t>свежий воздух;</a:t>
            </a:r>
          </a:p>
          <a:p>
            <a:pPr marL="0" indent="-252000" eaLnBrk="1" hangingPunct="1">
              <a:spcBef>
                <a:spcPts val="0"/>
              </a:spcBef>
              <a:tabLst>
                <a:tab pos="355600" algn="l"/>
                <a:tab pos="812800" algn="l"/>
              </a:tabLst>
              <a:defRPr/>
            </a:pPr>
            <a:r>
              <a:rPr lang="ru-RU" sz="2200" b="1" dirty="0" smtClean="0"/>
              <a:t>соответствующее освещение; </a:t>
            </a:r>
          </a:p>
          <a:p>
            <a:pPr marL="0" indent="-252000" eaLnBrk="1" hangingPunct="1">
              <a:spcBef>
                <a:spcPts val="0"/>
              </a:spcBef>
              <a:tabLst>
                <a:tab pos="355600" algn="l"/>
                <a:tab pos="812800" algn="l"/>
              </a:tabLst>
              <a:defRPr/>
            </a:pPr>
            <a:r>
              <a:rPr lang="ru-RU" sz="2200" b="1" dirty="0" smtClean="0"/>
              <a:t>подходящие по росту парты;</a:t>
            </a:r>
          </a:p>
          <a:p>
            <a:pPr marL="0" indent="-252000" eaLnBrk="1" hangingPunct="1">
              <a:spcBef>
                <a:spcPts val="0"/>
              </a:spcBef>
              <a:tabLst>
                <a:tab pos="355600" algn="l"/>
                <a:tab pos="812800" algn="l"/>
              </a:tabLst>
              <a:defRPr/>
            </a:pPr>
            <a:r>
              <a:rPr lang="ru-RU" sz="2200" b="1" dirty="0" smtClean="0"/>
              <a:t>расположение слабовидящих учащихся в соответствии с рекомендациями медико-санитарной службы, а также по желанию детей и родителей.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557338"/>
            <a:ext cx="4485259" cy="452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u="sng" dirty="0" smtClean="0">
                <a:solidFill>
                  <a:srgbClr val="006600"/>
                </a:solidFill>
              </a:rPr>
              <a:t>Психологических: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dirty="0" smtClean="0"/>
              <a:t>создание эмоционально положительного фона в обучении, общении;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dirty="0" smtClean="0"/>
              <a:t>учет психического и физического здоровья ребенка; психологических особенностей класса;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dirty="0" smtClean="0"/>
              <a:t>стимулирование мотивации на успешность в обучении, оказание поддержки и помощи ребенку в учебе;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dirty="0" smtClean="0"/>
              <a:t>использование чередования интенсивности в обучении и релаксации.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/>
          </a:p>
        </p:txBody>
      </p:sp>
      <p:pic>
        <p:nvPicPr>
          <p:cNvPr id="38917" name="Picture 5" descr="s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157192"/>
            <a:ext cx="1066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  <p:bldP spid="1679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298524"/>
            <a:ext cx="799288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Основные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направления 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технологий  в начальной школе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Организация урока в условиях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технологии.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Игровые оздоровительные технологии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Гимнастика для глаз по Аветисову и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Базарнову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Веселые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физминутки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уроках в начальной школе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Работа по предупреждению утомляемости глаз на уроках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Дыхательная гимнастика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Игровой массаж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Формирование навыков здорового образа жизни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Ионизация воздуха в учебных кабинетах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Введение в уроки физической культуры специальных комплексов упражнений для коррекции осанки и профилактики детского сколиоза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Роль семьи в формировании у младших школьников здорового образа жизни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12. Взаимосвязь показателей заболеваемости учащихся с организацией их учебной деятельности в условиях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педагогики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Образовательные технологии </a:t>
            </a:r>
            <a:r>
              <a:rPr lang="ru-RU" sz="2800" b="1" dirty="0" err="1" smtClean="0">
                <a:solidFill>
                  <a:srgbClr val="7030A0"/>
                </a:solidFill>
                <a:latin typeface="Bookman Old Style" pitchFamily="18" charset="0"/>
              </a:rPr>
              <a:t>здоровьесберегающей</a:t>
            </a:r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 направленности</a:t>
            </a:r>
            <a:endParaRPr lang="ru-RU" sz="28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Личностно-ориентированные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Педагогика сотрудничества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Технология </a:t>
            </a:r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развивающего обучения (ТРО)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Технология </a:t>
            </a:r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уровневой дифференциации обучения на основе обязательных результатов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Т</a:t>
            </a:r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ехнология </a:t>
            </a:r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раскрепощённого развития детей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Технология </a:t>
            </a:r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психологического сопровождения учебной группы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Игровые технологии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entury" pitchFamily="18" charset="0"/>
                <a:cs typeface="Calibri" pitchFamily="34" charset="0"/>
              </a:rPr>
              <a:t>Исследовательские технологии</a:t>
            </a:r>
            <a:endParaRPr lang="ru-RU" sz="2400" b="1" dirty="0">
              <a:solidFill>
                <a:srgbClr val="006600"/>
              </a:solidFill>
              <a:latin typeface="Century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671</Words>
  <Application>Microsoft Office PowerPoint</Application>
  <PresentationFormat>Экран (4:3)</PresentationFormat>
  <Paragraphs>96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ЗДОРОВЬЕСБЕРЕГАЮЩИЕ ТЕХНОЛОГИИ   НА УРОКАХ  и во внеучебной деятельности   в начальной школе</vt:lpstr>
      <vt:lpstr>Слайд 2</vt:lpstr>
      <vt:lpstr>Слайд 3</vt:lpstr>
      <vt:lpstr>Направления работы</vt:lpstr>
      <vt:lpstr>Слайд 5</vt:lpstr>
      <vt:lpstr>Основные гигиенические критерии рациональной организации урока  (по Н. К. Смирнову)</vt:lpstr>
      <vt:lpstr>Урок осуществляется в условиях комфортности:</vt:lpstr>
      <vt:lpstr>Слайд 8</vt:lpstr>
      <vt:lpstr>Образовательные технологии здоровьесберегающей направленности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Внеурочная деятельность</vt:lpstr>
      <vt:lpstr>Слайд 19</vt:lpstr>
      <vt:lpstr>Слайд 20</vt:lpstr>
    </vt:vector>
  </TitlesOfParts>
  <Company>СОШ №40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педсовете</dc:title>
  <dc:creator>Першина Ирина Валериевна</dc:creator>
  <cp:keywords>17,01,2012</cp:keywords>
  <cp:lastModifiedBy>Першина Ирина Валериевна</cp:lastModifiedBy>
  <cp:revision>43</cp:revision>
  <dcterms:modified xsi:type="dcterms:W3CDTF">2012-01-17T06:39:01Z</dcterms:modified>
</cp:coreProperties>
</file>