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420" r:id="rId2"/>
    <p:sldId id="405" r:id="rId3"/>
    <p:sldId id="406" r:id="rId4"/>
    <p:sldId id="407" r:id="rId5"/>
    <p:sldId id="410" r:id="rId6"/>
    <p:sldId id="422" r:id="rId7"/>
    <p:sldId id="396" r:id="rId8"/>
    <p:sldId id="398" r:id="rId9"/>
    <p:sldId id="399" r:id="rId10"/>
    <p:sldId id="415" r:id="rId11"/>
    <p:sldId id="401" r:id="rId12"/>
    <p:sldId id="402" r:id="rId13"/>
    <p:sldId id="403" r:id="rId14"/>
    <p:sldId id="404" r:id="rId15"/>
    <p:sldId id="418" r:id="rId16"/>
    <p:sldId id="321" r:id="rId17"/>
    <p:sldId id="419" r:id="rId18"/>
    <p:sldId id="42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CCFF"/>
    <a:srgbClr val="FFFF00"/>
    <a:srgbClr val="8D5B23"/>
    <a:srgbClr val="9CD0BD"/>
    <a:srgbClr val="FF0D5E"/>
    <a:srgbClr val="0CA434"/>
    <a:srgbClr val="FF6699"/>
    <a:srgbClr val="000000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FFB59-9AE4-4D8F-AFB2-14B583FB00A6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B6D8-A8EA-4B32-A6C8-07D841E232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7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446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269518" cy="4359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2381250" cy="344805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35600" y="4437063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МБОУ «СШ №40»</a:t>
            </a:r>
          </a:p>
          <a:p>
            <a:r>
              <a:rPr lang="ru-RU" b="1" dirty="0">
                <a:solidFill>
                  <a:srgbClr val="C00000"/>
                </a:solidFill>
              </a:rPr>
              <a:t>г.Нижневартовска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32656"/>
            <a:ext cx="42592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УМК «Школа России»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1 класс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1628800"/>
            <a:ext cx="49685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«Числа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1, 2, 3, 4, 5, 6, 7,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.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Цифра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9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rc 5"/>
          <p:cNvSpPr>
            <a:spLocks/>
          </p:cNvSpPr>
          <p:nvPr/>
        </p:nvSpPr>
        <p:spPr bwMode="auto">
          <a:xfrm rot="6330298" flipV="1">
            <a:off x="2797969" y="1666082"/>
            <a:ext cx="3009900" cy="2055812"/>
          </a:xfrm>
          <a:custGeom>
            <a:avLst/>
            <a:gdLst>
              <a:gd name="T0" fmla="*/ 1851437 w 43200"/>
              <a:gd name="T1" fmla="*/ 2028211 h 43200"/>
              <a:gd name="T2" fmla="*/ 1935045 w 43200"/>
              <a:gd name="T3" fmla="*/ 2012935 h 43200"/>
              <a:gd name="T4" fmla="*/ 1504950 w 43200"/>
              <a:gd name="T5" fmla="*/ 102790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Line 9"/>
          <p:cNvSpPr>
            <a:spLocks noChangeShapeType="1"/>
          </p:cNvSpPr>
          <p:nvPr/>
        </p:nvSpPr>
        <p:spPr bwMode="auto">
          <a:xfrm flipH="1">
            <a:off x="4038600" y="3276600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Arc 11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T0" fmla="*/ 266947 w 21600"/>
              <a:gd name="T1" fmla="*/ 0 h 37075"/>
              <a:gd name="T2" fmla="*/ 993072 w 21600"/>
              <a:gd name="T3" fmla="*/ 1371600 h 37075"/>
              <a:gd name="T4" fmla="*/ 0 w 21600"/>
              <a:gd name="T5" fmla="*/ 785632 h 37075"/>
              <a:gd name="T6" fmla="*/ 0 60000 65536"/>
              <a:gd name="T7" fmla="*/ 0 60000 65536"/>
              <a:gd name="T8" fmla="*/ 0 60000 65536"/>
              <a:gd name="T9" fmla="*/ 0 w 21600"/>
              <a:gd name="T10" fmla="*/ 0 h 37075"/>
              <a:gd name="T11" fmla="*/ 21600 w 21600"/>
              <a:gd name="T12" fmla="*/ 37075 h 37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12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473575" y="10128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6705600" y="609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91200" y="16764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15200" y="18288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867400" y="2895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91200" y="4038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15000" y="5181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30480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4038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52578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547664" y="404664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Пиши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правильно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79512" y="5652537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885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98198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57541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364979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90862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29899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9552" y="76470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рисункам?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0168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5572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7868735" y="1891454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9874" y="5652537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526337" y="2774322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22082" y="2975681"/>
            <a:ext cx="46287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7382321" y="2996952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19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8519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5554888" y="262552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56505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93980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06366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39752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0364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4786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3574434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584604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7347474" y="2996952"/>
            <a:ext cx="46287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79" name="Блок-схема: узел 78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3083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6408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8526758" y="263691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Блок-схема: узел 82"/>
          <p:cNvSpPr/>
          <p:nvPr/>
        </p:nvSpPr>
        <p:spPr>
          <a:xfrm>
            <a:off x="7540405" y="2774322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8474500" y="2748943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72200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6545512" y="263691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535" y="2429600"/>
            <a:ext cx="985094" cy="3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Прямоугольник 89"/>
          <p:cNvSpPr/>
          <p:nvPr/>
        </p:nvSpPr>
        <p:spPr>
          <a:xfrm>
            <a:off x="247622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214554"/>
            <a:ext cx="712184" cy="5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66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111E-6 C 0.00277 -0.00509 0.00503 -0.0118 0.00798 -0.01666 C 0.00902 -0.02591 0.00816 -0.02059 0.01128 -0.03216 C 0.01163 -0.03378 0.01267 -0.03702 0.01267 -0.03678 C 0.01458 -0.05228 0.02066 -0.06339 0.02656 -0.06755 C 0.02986 -0.06986 0.03663 -0.07241 0.03663 -0.07218 C 0.04062 -0.0775 0.04843 -0.0812 0.0533 -0.0842 C 0.07882 -0.08259 0.07222 -0.08629 0.08472 -0.07912 C 0.08958 -0.07102 0.09045 -0.07009 0.09548 -0.0657 C 0.09774 -0.05668 0.09531 -0.06362 0.09878 -0.05899 C 0.10017 -0.05668 0.10277 -0.05228 0.10277 -0.05182 C 0.10312 -0.05066 0.10347 -0.04858 0.10416 -0.04719 C 0.10468 -0.04604 0.10555 -0.04673 0.10607 -0.04534 C 0.11389 -0.02568 0.10607 -0.0391 0.11145 -0.03031 C 0.1118 -0.02869 0.11232 -0.02661 0.11284 -0.02522 C 0.11336 -0.02406 0.11423 -0.0236 0.11475 -0.02198 C 0.11562 -0.01943 0.11632 -0.01342 0.11684 -0.01018 C 0.11701 -0.00694 0.11701 -0.00347 0.11736 4.0111E-6 C 0.11823 0.00578 0.12083 0.00694 0.12083 0.01364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1536E-6 L 0.48837 -0.390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-195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3118 -0.24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121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5486 -0.24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21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L 0.17431 -0.2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0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L -0.31545 -0.241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211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934 -0.243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57" grpId="0"/>
      <p:bldP spid="54" grpId="0" animBg="1"/>
      <p:bldP spid="65" grpId="0" animBg="1"/>
      <p:bldP spid="69" grpId="0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7415351" y="3068960"/>
            <a:ext cx="42803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28202" y="3060249"/>
            <a:ext cx="42803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79512" y="5652537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885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98198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57541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364979" y="5661248"/>
            <a:ext cx="32092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90862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29899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67544" y="76470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рисункам?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0168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35572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7868735" y="1891454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9874" y="5652537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Блок-схема: узел 63"/>
          <p:cNvSpPr/>
          <p:nvPr/>
        </p:nvSpPr>
        <p:spPr>
          <a:xfrm>
            <a:off x="7526337" y="2774322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22082" y="2975681"/>
            <a:ext cx="46287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19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8519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5554888" y="262552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565058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93980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06366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39752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0364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4786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3574434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584604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Блок-схема: узел 78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3083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6408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>
            <a:off x="8526758" y="263691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Блок-схема: узел 82"/>
          <p:cNvSpPr/>
          <p:nvPr/>
        </p:nvSpPr>
        <p:spPr>
          <a:xfrm>
            <a:off x="7540405" y="2774322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8474500" y="2748943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72200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6545512" y="263691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6535" y="2429600"/>
            <a:ext cx="985094" cy="3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Прямоугольник 89"/>
          <p:cNvSpPr/>
          <p:nvPr/>
        </p:nvSpPr>
        <p:spPr>
          <a:xfrm>
            <a:off x="247622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5338" y="2045364"/>
            <a:ext cx="712184" cy="5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65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C -0.00278 -0.00439 -0.00451 -0.01041 -0.00694 -0.01481 C -0.00799 -0.02314 -0.00712 -0.01805 -0.0099 -0.0287 C -0.01007 -0.03032 -0.01094 -0.03287 -0.01094 -0.03263 C -0.01267 -0.04652 -0.01771 -0.05648 -0.02274 -0.06018 C -0.02569 -0.06226 -0.03125 -0.06435 -0.03125 -0.06412 C -0.03455 -0.06898 -0.04149 -0.07222 -0.04549 -0.075 C -0.06719 -0.07338 -0.06146 -0.07638 -0.07205 -0.07037 C -0.07639 -0.06319 -0.07691 -0.0625 -0.08125 -0.05833 C -0.08299 -0.05046 -0.08125 -0.05648 -0.08403 -0.05231 C -0.08524 -0.05046 -0.08733 -0.04652 -0.08733 -0.04629 C -0.08767 -0.0449 -0.08785 -0.04305 -0.08872 -0.04213 C -0.08906 -0.04097 -0.08976 -0.04143 -0.0901 -0.04027 C -0.09688 -0.02291 -0.0901 -0.03472 -0.09462 -0.02708 C -0.09497 -0.02546 -0.09549 -0.02361 -0.09601 -0.02222 C -0.09635 -0.02152 -0.09722 -0.02106 -0.09757 -0.01967 C -0.09826 -0.01736 -0.09878 -0.01203 -0.09931 -0.00926 C -0.09948 -0.00601 -0.09948 -0.00324 -0.09965 -4.07407E-6 C -0.10052 0.0051 -0.10243 0.00602 -0.10243 0.0125 " pathEditMode="relative" rAng="0" ptsTypes="ffffffffffffffffff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9278E-6 L 0.01094 -0.240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120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3 L -0.35486 -0.24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211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L 0.17431 -0.24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L -0.31545 -0.24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211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933E-6 L -0.36892 -0.243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-1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5" grpId="0" animBg="1"/>
      <p:bldP spid="26" grpId="0" animBg="1"/>
      <p:bldP spid="30" grpId="0" animBg="1"/>
      <p:bldP spid="33" grpId="0" animBg="1"/>
      <p:bldP spid="57" grpId="0"/>
      <p:bldP spid="54" grpId="0" animBg="1"/>
      <p:bldP spid="65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39552" y="764704"/>
            <a:ext cx="723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Сравни числа (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Нашивка 48"/>
          <p:cNvSpPr/>
          <p:nvPr/>
        </p:nvSpPr>
        <p:spPr>
          <a:xfrm>
            <a:off x="25494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800000">
            <a:off x="1748448" y="5667380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Равно 50"/>
          <p:cNvSpPr/>
          <p:nvPr/>
        </p:nvSpPr>
        <p:spPr>
          <a:xfrm>
            <a:off x="712207" y="5774537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0800000">
            <a:off x="1753442" y="5665730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0800000">
            <a:off x="1767108" y="566124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25152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>
            <a:off x="25494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251520" y="566124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1468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24214" y="4284385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3       9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36582" y="4284385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7391" y="3444240"/>
            <a:ext cx="188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2        9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51920" y="346156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5846384" y="4232136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452320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311460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55076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529488" y="4232136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H="1">
            <a:off x="7653113" y="149602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65869" y="165878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7653113" y="149602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380447" y="1831941"/>
            <a:ext cx="46287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5613253" y="148178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4623423" y="149602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65869" y="165878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662515" y="149602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652345" y="149602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64731" y="18532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398117" y="18532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62013" y="18532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06229" y="18532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3632799" y="149602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2642969" y="149602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489199" y="18532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22453" y="18532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8585123" y="149317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430565" y="18532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6603877" y="149317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434032" y="185736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849 -0.3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45642 -0.32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63906 -0.3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636 -0.18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7 L 0.63021 -0.188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6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266"/>
          <p:cNvSpPr txBox="1"/>
          <p:nvPr/>
        </p:nvSpPr>
        <p:spPr>
          <a:xfrm>
            <a:off x="467544" y="764704"/>
            <a:ext cx="586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Расскажите о числе девять: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91"/>
          <p:cNvGrpSpPr/>
          <p:nvPr/>
        </p:nvGrpSpPr>
        <p:grpSpPr>
          <a:xfrm>
            <a:off x="35496" y="1484784"/>
            <a:ext cx="954825" cy="1146256"/>
            <a:chOff x="611560" y="5229200"/>
            <a:chExt cx="954825" cy="1146256"/>
          </a:xfrm>
        </p:grpSpPr>
        <p:sp>
          <p:nvSpPr>
            <p:cNvPr id="293" name="TextBox 292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29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295" name="TextBox 29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Группа 29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29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29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Группа 29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Группа 301"/>
          <p:cNvGrpSpPr/>
          <p:nvPr/>
        </p:nvGrpSpPr>
        <p:grpSpPr>
          <a:xfrm>
            <a:off x="1259632" y="1484784"/>
            <a:ext cx="896139" cy="1146256"/>
            <a:chOff x="2267744" y="5229200"/>
            <a:chExt cx="896139" cy="1146256"/>
          </a:xfrm>
        </p:grpSpPr>
        <p:grpSp>
          <p:nvGrpSpPr>
            <p:cNvPr id="7" name="Группа 302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Группа 30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30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30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30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TextBox 303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311"/>
          <p:cNvGrpSpPr/>
          <p:nvPr/>
        </p:nvGrpSpPr>
        <p:grpSpPr>
          <a:xfrm>
            <a:off x="2483768" y="1484784"/>
            <a:ext cx="834603" cy="1146256"/>
            <a:chOff x="3926778" y="5229200"/>
            <a:chExt cx="834603" cy="1146256"/>
          </a:xfrm>
        </p:grpSpPr>
        <p:grpSp>
          <p:nvGrpSpPr>
            <p:cNvPr id="11" name="Группа 312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Группа 31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31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31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31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TextBox 31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321"/>
          <p:cNvGrpSpPr/>
          <p:nvPr/>
        </p:nvGrpSpPr>
        <p:grpSpPr>
          <a:xfrm>
            <a:off x="3635896" y="1484784"/>
            <a:ext cx="875982" cy="1146256"/>
            <a:chOff x="5482897" y="5229200"/>
            <a:chExt cx="875982" cy="1146256"/>
          </a:xfrm>
        </p:grpSpPr>
        <p:grpSp>
          <p:nvGrpSpPr>
            <p:cNvPr id="15" name="Группа 322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325" name="TextBox 32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Группа 32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32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32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32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TextBox 323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331"/>
          <p:cNvGrpSpPr/>
          <p:nvPr/>
        </p:nvGrpSpPr>
        <p:grpSpPr>
          <a:xfrm>
            <a:off x="4860032" y="1484784"/>
            <a:ext cx="875510" cy="1146256"/>
            <a:chOff x="7080866" y="5229200"/>
            <a:chExt cx="875510" cy="1146256"/>
          </a:xfrm>
        </p:grpSpPr>
        <p:grpSp>
          <p:nvGrpSpPr>
            <p:cNvPr id="19" name="Группа 332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Группа 33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33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33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33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4" name="TextBox 333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653953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1838546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2987824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4165159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5450360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346"/>
          <p:cNvGrpSpPr/>
          <p:nvPr/>
        </p:nvGrpSpPr>
        <p:grpSpPr>
          <a:xfrm>
            <a:off x="6012160" y="1484784"/>
            <a:ext cx="875510" cy="1146256"/>
            <a:chOff x="7080866" y="5229200"/>
            <a:chExt cx="875510" cy="1146256"/>
          </a:xfrm>
        </p:grpSpPr>
        <p:grpSp>
          <p:nvGrpSpPr>
            <p:cNvPr id="23" name="Группа 347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50" name="TextBox 34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4" name="Группа 35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35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35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Группа 35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9" name="TextBox 348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6527630" y="2097926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148"/>
          <p:cNvGrpSpPr/>
          <p:nvPr/>
        </p:nvGrpSpPr>
        <p:grpSpPr>
          <a:xfrm>
            <a:off x="7020272" y="1490656"/>
            <a:ext cx="875510" cy="1146256"/>
            <a:chOff x="7080866" y="5229200"/>
            <a:chExt cx="875510" cy="1146256"/>
          </a:xfrm>
        </p:grpSpPr>
        <p:grpSp>
          <p:nvGrpSpPr>
            <p:cNvPr id="27" name="Группа 149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8" name="Группа 152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57" name="Прямая соединительная линия 156"/>
                <p:cNvCxnSpPr>
                  <a:stCxn id="152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>
                  <a:stCxn id="152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Группа 153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" name="TextBox 150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7535742" y="210379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4" name="Таблица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297263"/>
              </p:ext>
            </p:extLst>
          </p:nvPr>
        </p:nvGraphicFramePr>
        <p:xfrm>
          <a:off x="179512" y="4237073"/>
          <a:ext cx="8710124" cy="135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28"/>
                <a:gridCol w="968928"/>
                <a:gridCol w="968928"/>
                <a:gridCol w="968928"/>
                <a:gridCol w="968928"/>
                <a:gridCol w="968928"/>
                <a:gridCol w="979156"/>
                <a:gridCol w="958700"/>
                <a:gridCol w="958700"/>
              </a:tblGrid>
              <a:tr h="71208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539552" y="4593322"/>
            <a:ext cx="6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39551" y="2679303"/>
            <a:ext cx="813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Какие числа можно записать в «окошках»?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93"/>
          <p:cNvGrpSpPr/>
          <p:nvPr/>
        </p:nvGrpSpPr>
        <p:grpSpPr>
          <a:xfrm>
            <a:off x="7944962" y="1500550"/>
            <a:ext cx="875510" cy="1146256"/>
            <a:chOff x="7080866" y="5229200"/>
            <a:chExt cx="875510" cy="1146256"/>
          </a:xfrm>
        </p:grpSpPr>
        <p:grpSp>
          <p:nvGrpSpPr>
            <p:cNvPr id="31" name="Группа 94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6" name="Группа 97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02" name="Прямая соединительная линия 101"/>
                <p:cNvCxnSpPr>
                  <a:stCxn id="97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Прямая соединительная линия 102"/>
                <p:cNvCxnSpPr>
                  <a:stCxn id="97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Группа 98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TextBox 95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460432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982" y="3146948"/>
            <a:ext cx="1528194" cy="105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3356992"/>
            <a:ext cx="95726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Прямоугольник 160"/>
          <p:cNvSpPr/>
          <p:nvPr/>
        </p:nvSpPr>
        <p:spPr>
          <a:xfrm>
            <a:off x="251520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932680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1536867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2184939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2780759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3367620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3943684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519748" y="5661248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5148600" y="5661247"/>
            <a:ext cx="44114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0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4647E-6 L -0.36493 -0.09947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7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4647E-6 L -0.19948 -0.0994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4647E-6 L 0.14965 -0.09947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74647E-6 L 0.3158 -0.09947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4647E-6 L 0.48889 -0.09947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4647E-6 L 0.66528 -0.0994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57" grpId="0"/>
      <p:bldP spid="159" grpId="0"/>
      <p:bldP spid="165" grpId="0"/>
      <p:bldP spid="166" grpId="0"/>
      <p:bldP spid="104" grpId="0"/>
      <p:bldP spid="162" grpId="0"/>
      <p:bldP spid="163" grpId="0"/>
      <p:bldP spid="169" grpId="0"/>
      <p:bldP spid="170" grpId="0"/>
      <p:bldP spid="172" grpId="0"/>
      <p:bldP spid="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24744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С.58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8159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908720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С.59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5"/>
            <a:ext cx="5544616" cy="272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5544616" cy="296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404664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8266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С.59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332656"/>
            <a:ext cx="6336704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</a:t>
            </a: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 рабочей тетради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764704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С. </a:t>
            </a:r>
            <a:r>
              <a:rPr lang="ru-RU" sz="3600" b="1" dirty="0" smtClean="0"/>
              <a:t>22</a:t>
            </a:r>
            <a:endParaRPr lang="ru-RU" sz="3600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044" y="1700808"/>
            <a:ext cx="768791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7544" y="1052736"/>
            <a:ext cx="4448175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 предыдущие числа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123" name="WordArt 2"/>
          <p:cNvSpPr>
            <a:spLocks noChangeArrowheads="1" noChangeShapeType="1" noTextEdit="1"/>
          </p:cNvSpPr>
          <p:nvPr/>
        </p:nvSpPr>
        <p:spPr bwMode="auto">
          <a:xfrm>
            <a:off x="714375" y="1285875"/>
            <a:ext cx="7429500" cy="371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    </a:t>
            </a:r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9 </a:t>
            </a:r>
            <a:endParaRPr lang="ru-RU" sz="6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04664"/>
            <a:ext cx="691276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Устный счет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67544" y="836712"/>
            <a:ext cx="4505325" cy="4619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Увеличь данные числа на 2.</a:t>
            </a:r>
          </a:p>
        </p:txBody>
      </p:sp>
      <p:sp>
        <p:nvSpPr>
          <p:cNvPr id="6147" name="WordArt 2"/>
          <p:cNvSpPr>
            <a:spLocks noChangeArrowheads="1" noChangeShapeType="1" noTextEdit="1"/>
          </p:cNvSpPr>
          <p:nvPr/>
        </p:nvSpPr>
        <p:spPr bwMode="auto">
          <a:xfrm>
            <a:off x="428625" y="857250"/>
            <a:ext cx="7715250" cy="3929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    </a:t>
            </a:r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</a:t>
            </a:r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endParaRPr lang="ru-RU" sz="6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404664"/>
            <a:ext cx="691276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Устный счет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9552" y="836712"/>
            <a:ext cx="4419600" cy="4619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Вставь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пропущенные</a:t>
            </a:r>
            <a:r>
              <a:rPr lang="ru-RU" sz="2400" b="1" dirty="0">
                <a:solidFill>
                  <a:srgbClr val="7030A0"/>
                </a:solidFill>
              </a:rPr>
              <a:t> числа.</a:t>
            </a:r>
          </a:p>
        </p:txBody>
      </p:sp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1619672" y="1196752"/>
            <a:ext cx="5819775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3 +          = 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  <a:endParaRPr lang="ru-RU" sz="6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172" name="WordArt 3"/>
          <p:cNvSpPr>
            <a:spLocks noChangeArrowheads="1" noChangeShapeType="1" noTextEdit="1"/>
          </p:cNvSpPr>
          <p:nvPr/>
        </p:nvSpPr>
        <p:spPr bwMode="auto">
          <a:xfrm>
            <a:off x="1619672" y="2924944"/>
            <a:ext cx="5819775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2 +          = 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  <a:endParaRPr lang="ru-RU" sz="6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173" name="WordArt 4"/>
          <p:cNvSpPr>
            <a:spLocks noChangeArrowheads="1" noChangeShapeType="1" noTextEdit="1"/>
          </p:cNvSpPr>
          <p:nvPr/>
        </p:nvSpPr>
        <p:spPr bwMode="auto">
          <a:xfrm>
            <a:off x="1691680" y="4581128"/>
            <a:ext cx="5819775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1 +          = 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  <a:endParaRPr lang="ru-RU" sz="6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995936" y="1124744"/>
            <a:ext cx="1143000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 </a:t>
            </a:r>
            <a:endParaRPr lang="ru-RU" sz="6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995936" y="2924944"/>
            <a:ext cx="1143000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 </a:t>
            </a:r>
            <a:endParaRPr lang="ru-RU" sz="6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4067944" y="4653136"/>
            <a:ext cx="1143000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60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 </a:t>
            </a:r>
            <a:endParaRPr lang="ru-RU" sz="60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404664"/>
            <a:ext cx="691276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Устный счет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547664" y="404664"/>
            <a:ext cx="691276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Реши задачу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8678" name="Picture 6" descr="http://volna.org/wp-content/uploads/2014/11/ustnyi_schiet_zadachi_v_stikhakh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96744" cy="5009166"/>
          </a:xfrm>
          <a:prstGeom prst="rect">
            <a:avLst/>
          </a:prstGeom>
          <a:noFill/>
        </p:spPr>
      </p:pic>
      <p:pic>
        <p:nvPicPr>
          <p:cNvPr id="28680" name="Picture 8" descr="http://img0.liveinternet.ru/images/attach/c/8/125/499/125499804_0_9ddc8_df514ae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3168352" cy="27818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339752" y="5877272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4 + 2 + 1 = 7 (гр.)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volna.org/wp-content/uploads/2014/11/ustnyi_schiet_zadachi_v_stikhakh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768752" cy="506302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404664"/>
            <a:ext cx="691276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Реши задачу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49162" name="Picture 10" descr="http://www.playcast.ru/uploads/2015/08/28/148454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2592288" cy="23175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5805264"/>
            <a:ext cx="3680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10 – 4 = 6 (ор.)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8"/>
          <p:cNvGrpSpPr/>
          <p:nvPr/>
        </p:nvGrpSpPr>
        <p:grpSpPr>
          <a:xfrm>
            <a:off x="8005014" y="2780928"/>
            <a:ext cx="455418" cy="143670"/>
            <a:chOff x="3737068" y="2714620"/>
            <a:chExt cx="455418" cy="143670"/>
          </a:xfrm>
        </p:grpSpPr>
        <p:cxnSp>
          <p:nvCxnSpPr>
            <p:cNvPr id="129" name="Прямая соединительная линия 128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571440" y="4365104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Составьте выражение к рисунку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 8 +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336172" y="3241444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38"/>
          <p:cNvGrpSpPr/>
          <p:nvPr/>
        </p:nvGrpSpPr>
        <p:grpSpPr>
          <a:xfrm>
            <a:off x="6876256" y="2780928"/>
            <a:ext cx="455418" cy="143670"/>
            <a:chOff x="3737068" y="2714620"/>
            <a:chExt cx="455418" cy="143670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Прямоугольник 153"/>
          <p:cNvSpPr/>
          <p:nvPr/>
        </p:nvSpPr>
        <p:spPr>
          <a:xfrm>
            <a:off x="7397153" y="3272853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31164" y="3257220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138"/>
          <p:cNvGrpSpPr/>
          <p:nvPr/>
        </p:nvGrpSpPr>
        <p:grpSpPr>
          <a:xfrm>
            <a:off x="5940152" y="2786058"/>
            <a:ext cx="455418" cy="143670"/>
            <a:chOff x="3737068" y="2714620"/>
            <a:chExt cx="455418" cy="14367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8"/>
          <p:cNvGrpSpPr/>
          <p:nvPr/>
        </p:nvGrpSpPr>
        <p:grpSpPr>
          <a:xfrm>
            <a:off x="4139952" y="2786058"/>
            <a:ext cx="455418" cy="143670"/>
            <a:chOff x="3737068" y="2714620"/>
            <a:chExt cx="455418" cy="143670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8"/>
          <p:cNvGrpSpPr/>
          <p:nvPr/>
        </p:nvGrpSpPr>
        <p:grpSpPr>
          <a:xfrm>
            <a:off x="3252486" y="2786058"/>
            <a:ext cx="455418" cy="143670"/>
            <a:chOff x="3737068" y="2714620"/>
            <a:chExt cx="455418" cy="143670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6"/>
          <p:cNvGrpSpPr/>
          <p:nvPr/>
        </p:nvGrpSpPr>
        <p:grpSpPr>
          <a:xfrm>
            <a:off x="2555776" y="2786058"/>
            <a:ext cx="455418" cy="143670"/>
            <a:chOff x="3737068" y="2714620"/>
            <a:chExt cx="455418" cy="143670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8"/>
          <p:cNvGrpSpPr/>
          <p:nvPr/>
        </p:nvGrpSpPr>
        <p:grpSpPr>
          <a:xfrm>
            <a:off x="5052686" y="2785264"/>
            <a:ext cx="455418" cy="143670"/>
            <a:chOff x="3737068" y="2714620"/>
            <a:chExt cx="455418" cy="143670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14314" y="3857628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67544" y="764704"/>
            <a:ext cx="753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412776"/>
            <a:ext cx="2630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стало?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1277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вагонов было?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55018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27826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941422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655018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8872" y="5712940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27826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941422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956700" y="5724545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6" y="1082087"/>
            <a:ext cx="0" cy="90675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88872" y="5721651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5"/>
          <p:cNvGrpSpPr/>
          <p:nvPr/>
        </p:nvGrpSpPr>
        <p:grpSpPr>
          <a:xfrm>
            <a:off x="214282" y="2214554"/>
            <a:ext cx="2003114" cy="1071570"/>
            <a:chOff x="428596" y="2428868"/>
            <a:chExt cx="2136654" cy="121444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1850870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1993745" y="3143249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95"/>
          <p:cNvGrpSpPr/>
          <p:nvPr/>
        </p:nvGrpSpPr>
        <p:grpSpPr>
          <a:xfrm>
            <a:off x="1835696" y="2643182"/>
            <a:ext cx="736704" cy="642942"/>
            <a:chOff x="1928794" y="2143116"/>
            <a:chExt cx="1571636" cy="121444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95"/>
          <p:cNvGrpSpPr/>
          <p:nvPr/>
        </p:nvGrpSpPr>
        <p:grpSpPr>
          <a:xfrm>
            <a:off x="275517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95"/>
          <p:cNvGrpSpPr/>
          <p:nvPr/>
        </p:nvGrpSpPr>
        <p:grpSpPr>
          <a:xfrm>
            <a:off x="363589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1" name="Прямоугольник 90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95"/>
          <p:cNvGrpSpPr/>
          <p:nvPr/>
        </p:nvGrpSpPr>
        <p:grpSpPr>
          <a:xfrm>
            <a:off x="5453029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95"/>
          <p:cNvGrpSpPr/>
          <p:nvPr/>
        </p:nvGrpSpPr>
        <p:grpSpPr>
          <a:xfrm>
            <a:off x="455537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44724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Прямоугольник 151"/>
          <p:cNvSpPr/>
          <p:nvPr/>
        </p:nvSpPr>
        <p:spPr>
          <a:xfrm>
            <a:off x="3956037" y="5733410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295612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716016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188" y="2654636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6031916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383844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9084" y="2636912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3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5451 0.363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1817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64292E-7 L 0.66145 -0.197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78261E-6 L 0.14358 -0.202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24" grpId="0" animBg="1"/>
      <p:bldP spid="154" grpId="0" animBg="1"/>
      <p:bldP spid="151" grpId="0" animBg="1"/>
      <p:bldP spid="151" grpId="1" animBg="1"/>
      <p:bldP spid="9" grpId="0"/>
      <p:bldP spid="10" grpId="0"/>
      <p:bldP spid="61" grpId="0" animBg="1"/>
      <p:bldP spid="125" grpId="0" animBg="1"/>
      <p:bldP spid="1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8"/>
          <p:cNvGrpSpPr/>
          <p:nvPr/>
        </p:nvGrpSpPr>
        <p:grpSpPr>
          <a:xfrm>
            <a:off x="7812360" y="2636912"/>
            <a:ext cx="455418" cy="143670"/>
            <a:chOff x="3737068" y="2714620"/>
            <a:chExt cx="455418" cy="143670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-36512" y="3929066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539551" y="764704"/>
            <a:ext cx="8604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Сколько  точек надо нарисовать Пете на последней карточке?</a:t>
            </a:r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5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2570" y="3229645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2553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541" y="322779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2779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2779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2553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467544" y="1340768"/>
            <a:ext cx="767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Сколько  всего вагонов? Какой по счёту последний?</a:t>
            </a:r>
          </a:p>
        </p:txBody>
      </p:sp>
      <p:pic>
        <p:nvPicPr>
          <p:cNvPr id="16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893" y="3227791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grpSp>
        <p:nvGrpSpPr>
          <p:cNvPr id="3" name="Группа 138"/>
          <p:cNvGrpSpPr/>
          <p:nvPr/>
        </p:nvGrpSpPr>
        <p:grpSpPr>
          <a:xfrm>
            <a:off x="6876256" y="2627222"/>
            <a:ext cx="455418" cy="143670"/>
            <a:chOff x="3737068" y="2714620"/>
            <a:chExt cx="455418" cy="143670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38"/>
          <p:cNvGrpSpPr/>
          <p:nvPr/>
        </p:nvGrpSpPr>
        <p:grpSpPr>
          <a:xfrm>
            <a:off x="5940152" y="2632352"/>
            <a:ext cx="455418" cy="143670"/>
            <a:chOff x="3737068" y="2714620"/>
            <a:chExt cx="455418" cy="143670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8"/>
          <p:cNvGrpSpPr/>
          <p:nvPr/>
        </p:nvGrpSpPr>
        <p:grpSpPr>
          <a:xfrm>
            <a:off x="4139952" y="2632352"/>
            <a:ext cx="455418" cy="143670"/>
            <a:chOff x="3737068" y="2714620"/>
            <a:chExt cx="455418" cy="143670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8"/>
          <p:cNvGrpSpPr/>
          <p:nvPr/>
        </p:nvGrpSpPr>
        <p:grpSpPr>
          <a:xfrm>
            <a:off x="3252486" y="2632352"/>
            <a:ext cx="455418" cy="143670"/>
            <a:chOff x="3737068" y="2714620"/>
            <a:chExt cx="455418" cy="143670"/>
          </a:xfrm>
        </p:grpSpPr>
        <p:cxnSp>
          <p:nvCxnSpPr>
            <p:cNvPr id="126" name="Прямая соединительная линия 12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6"/>
          <p:cNvGrpSpPr/>
          <p:nvPr/>
        </p:nvGrpSpPr>
        <p:grpSpPr>
          <a:xfrm>
            <a:off x="2555776" y="2632352"/>
            <a:ext cx="455418" cy="143670"/>
            <a:chOff x="3737068" y="2714620"/>
            <a:chExt cx="455418" cy="143670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8"/>
          <p:cNvGrpSpPr/>
          <p:nvPr/>
        </p:nvGrpSpPr>
        <p:grpSpPr>
          <a:xfrm>
            <a:off x="5052686" y="2631558"/>
            <a:ext cx="455418" cy="143670"/>
            <a:chOff x="3737068" y="2714620"/>
            <a:chExt cx="455418" cy="143670"/>
          </a:xfrm>
        </p:grpSpPr>
        <p:cxnSp>
          <p:nvCxnSpPr>
            <p:cNvPr id="135" name="Прямая соединительная линия 134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05"/>
          <p:cNvGrpSpPr/>
          <p:nvPr/>
        </p:nvGrpSpPr>
        <p:grpSpPr>
          <a:xfrm>
            <a:off x="214282" y="2060848"/>
            <a:ext cx="2003114" cy="1071570"/>
            <a:chOff x="428596" y="2428868"/>
            <a:chExt cx="2136654" cy="1214446"/>
          </a:xfrm>
        </p:grpSpPr>
        <p:cxnSp>
          <p:nvCxnSpPr>
            <p:cNvPr id="139" name="Прямая соединительная линия 138"/>
            <p:cNvCxnSpPr/>
            <p:nvPr/>
          </p:nvCxnSpPr>
          <p:spPr>
            <a:xfrm>
              <a:off x="1850870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143" name="Овал 14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41" name="Прямая соединительная линия 140"/>
            <p:cNvCxnSpPr/>
            <p:nvPr/>
          </p:nvCxnSpPr>
          <p:spPr>
            <a:xfrm rot="5400000">
              <a:off x="1993745" y="3143249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95"/>
          <p:cNvGrpSpPr/>
          <p:nvPr/>
        </p:nvGrpSpPr>
        <p:grpSpPr>
          <a:xfrm>
            <a:off x="1835696" y="2489476"/>
            <a:ext cx="736704" cy="642942"/>
            <a:chOff x="1928794" y="2143116"/>
            <a:chExt cx="1571636" cy="1214446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95"/>
          <p:cNvGrpSpPr/>
          <p:nvPr/>
        </p:nvGrpSpPr>
        <p:grpSpPr>
          <a:xfrm>
            <a:off x="2755176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73" name="Прямоугольник 17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95"/>
          <p:cNvGrpSpPr/>
          <p:nvPr/>
        </p:nvGrpSpPr>
        <p:grpSpPr>
          <a:xfrm>
            <a:off x="3635896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78" name="Прямоугольник 1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95"/>
          <p:cNvGrpSpPr/>
          <p:nvPr/>
        </p:nvGrpSpPr>
        <p:grpSpPr>
          <a:xfrm>
            <a:off x="5453029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82" name="Прямоугольник 1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95"/>
          <p:cNvGrpSpPr/>
          <p:nvPr/>
        </p:nvGrpSpPr>
        <p:grpSpPr>
          <a:xfrm>
            <a:off x="4555376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86" name="Прямоугольник 1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1018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00930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85" y="3227724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5188" y="2492896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2355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87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8906 -0.342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Овал 225"/>
          <p:cNvSpPr/>
          <p:nvPr/>
        </p:nvSpPr>
        <p:spPr>
          <a:xfrm>
            <a:off x="4745512" y="1055204"/>
            <a:ext cx="1931349" cy="136568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2297240" y="1055204"/>
            <a:ext cx="1931349" cy="136568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7027864" y="923469"/>
            <a:ext cx="1931349" cy="136568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09008" y="980729"/>
            <a:ext cx="1931349" cy="136568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8"/>
          <p:cNvGrpSpPr/>
          <p:nvPr/>
        </p:nvGrpSpPr>
        <p:grpSpPr>
          <a:xfrm>
            <a:off x="655821" y="1207012"/>
            <a:ext cx="1353387" cy="1021339"/>
            <a:chOff x="220321" y="3500438"/>
            <a:chExt cx="2017775" cy="2057672"/>
          </a:xfrm>
        </p:grpSpPr>
        <p:sp>
          <p:nvSpPr>
            <p:cNvPr id="48" name="Полилиния 47"/>
            <p:cNvSpPr/>
            <p:nvPr/>
          </p:nvSpPr>
          <p:spPr>
            <a:xfrm>
              <a:off x="1376339" y="4220062"/>
              <a:ext cx="186990" cy="1338048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46"/>
            <p:cNvGrpSpPr/>
            <p:nvPr/>
          </p:nvGrpSpPr>
          <p:grpSpPr>
            <a:xfrm>
              <a:off x="220321" y="3500438"/>
              <a:ext cx="2017775" cy="1595224"/>
              <a:chOff x="220321" y="3500438"/>
              <a:chExt cx="2017775" cy="1595224"/>
            </a:xfrm>
          </p:grpSpPr>
          <p:grpSp>
            <p:nvGrpSpPr>
              <p:cNvPr id="4" name="Группа 14"/>
              <p:cNvGrpSpPr/>
              <p:nvPr/>
            </p:nvGrpSpPr>
            <p:grpSpPr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12" name="Полилиния 1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" name="Группа 15"/>
              <p:cNvGrpSpPr/>
              <p:nvPr/>
            </p:nvGrpSpPr>
            <p:grpSpPr>
              <a:xfrm rot="16843028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" name="Группа 18"/>
              <p:cNvGrpSpPr/>
              <p:nvPr/>
            </p:nvGrpSpPr>
            <p:grpSpPr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" name="Группа 24"/>
              <p:cNvGrpSpPr/>
              <p:nvPr/>
            </p:nvGrpSpPr>
            <p:grpSpPr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26" name="Полилиния 25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" name="Группа 27"/>
              <p:cNvGrpSpPr/>
              <p:nvPr/>
            </p:nvGrpSpPr>
            <p:grpSpPr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29" name="Полилиния 28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" name="Группа 33"/>
              <p:cNvGrpSpPr/>
              <p:nvPr/>
            </p:nvGrpSpPr>
            <p:grpSpPr>
              <a:xfrm rot="14703806">
                <a:off x="926265" y="3763965"/>
                <a:ext cx="516194" cy="639097"/>
                <a:chOff x="1578077" y="3696929"/>
                <a:chExt cx="516194" cy="639097"/>
              </a:xfrm>
            </p:grpSpPr>
            <p:sp>
              <p:nvSpPr>
                <p:cNvPr id="35" name="Полилиния 34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8" name="Полилиния 37"/>
              <p:cNvSpPr/>
              <p:nvPr/>
            </p:nvSpPr>
            <p:spPr>
              <a:xfrm rot="12352277">
                <a:off x="220321" y="4456565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" name="Группа 39"/>
              <p:cNvGrpSpPr/>
              <p:nvPr/>
            </p:nvGrpSpPr>
            <p:grpSpPr>
              <a:xfrm rot="10547721">
                <a:off x="1094274" y="4232882"/>
                <a:ext cx="516194" cy="639097"/>
                <a:chOff x="1578077" y="3696929"/>
                <a:chExt cx="516194" cy="639097"/>
              </a:xfrm>
            </p:grpSpPr>
            <p:sp>
              <p:nvSpPr>
                <p:cNvPr id="41" name="Полилиния 40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" name="Группа 42"/>
              <p:cNvGrpSpPr/>
              <p:nvPr/>
            </p:nvGrpSpPr>
            <p:grpSpPr>
              <a:xfrm rot="1929023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44" name="Полилиния 43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олилиния 44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6" name="Блок-схема: узел 45"/>
              <p:cNvSpPr/>
              <p:nvPr/>
            </p:nvSpPr>
            <p:spPr>
              <a:xfrm>
                <a:off x="1500166" y="4071942"/>
                <a:ext cx="214314" cy="21431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3" name="Группа 49"/>
          <p:cNvGrpSpPr/>
          <p:nvPr/>
        </p:nvGrpSpPr>
        <p:grpSpPr>
          <a:xfrm>
            <a:off x="2457104" y="1207012"/>
            <a:ext cx="1640336" cy="1021339"/>
            <a:chOff x="-207495" y="3500438"/>
            <a:chExt cx="2445591" cy="2057672"/>
          </a:xfrm>
        </p:grpSpPr>
        <p:sp>
          <p:nvSpPr>
            <p:cNvPr id="51" name="Полилиния 50"/>
            <p:cNvSpPr/>
            <p:nvPr/>
          </p:nvSpPr>
          <p:spPr>
            <a:xfrm>
              <a:off x="1376339" y="4220062"/>
              <a:ext cx="186990" cy="1338048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46"/>
            <p:cNvGrpSpPr/>
            <p:nvPr/>
          </p:nvGrpSpPr>
          <p:grpSpPr>
            <a:xfrm>
              <a:off x="-207495" y="3500438"/>
              <a:ext cx="2445591" cy="1630757"/>
              <a:chOff x="-207495" y="3500438"/>
              <a:chExt cx="2445591" cy="1630757"/>
            </a:xfrm>
          </p:grpSpPr>
          <p:grpSp>
            <p:nvGrpSpPr>
              <p:cNvPr id="16" name="Группа 14"/>
              <p:cNvGrpSpPr/>
              <p:nvPr/>
            </p:nvGrpSpPr>
            <p:grpSpPr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79" name="Полилиния 1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" name="Группа 15"/>
              <p:cNvGrpSpPr/>
              <p:nvPr/>
            </p:nvGrpSpPr>
            <p:grpSpPr>
              <a:xfrm rot="16843028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77" name="Полилиния 76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олилиния 77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18"/>
              <p:cNvGrpSpPr/>
              <p:nvPr/>
            </p:nvGrpSpPr>
            <p:grpSpPr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75" name="Полилиния 74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Полилиния 75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3" name="Группа 24"/>
              <p:cNvGrpSpPr/>
              <p:nvPr/>
            </p:nvGrpSpPr>
            <p:grpSpPr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73" name="Полилиния 72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олилиния 73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" name="Группа 27"/>
              <p:cNvGrpSpPr/>
              <p:nvPr/>
            </p:nvGrpSpPr>
            <p:grpSpPr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71" name="Полилиния 70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Полилиния 71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Полилиния 68"/>
              <p:cNvSpPr/>
              <p:nvPr/>
            </p:nvSpPr>
            <p:spPr>
              <a:xfrm rot="14703806">
                <a:off x="-146043" y="3679306"/>
                <a:ext cx="516193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 rot="12352277">
                <a:off x="-192750" y="4492098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" name="Группа 39"/>
              <p:cNvGrpSpPr/>
              <p:nvPr/>
            </p:nvGrpSpPr>
            <p:grpSpPr>
              <a:xfrm rot="10547721">
                <a:off x="1094274" y="4232882"/>
                <a:ext cx="516194" cy="639097"/>
                <a:chOff x="1578077" y="3696929"/>
                <a:chExt cx="516194" cy="639097"/>
              </a:xfrm>
            </p:grpSpPr>
            <p:sp>
              <p:nvSpPr>
                <p:cNvPr id="65" name="Полилиния 64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8" name="Группа 42"/>
              <p:cNvGrpSpPr/>
              <p:nvPr/>
            </p:nvGrpSpPr>
            <p:grpSpPr>
              <a:xfrm rot="1929023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Блок-схема: узел 61"/>
              <p:cNvSpPr/>
              <p:nvPr/>
            </p:nvSpPr>
            <p:spPr>
              <a:xfrm>
                <a:off x="1500166" y="4071942"/>
                <a:ext cx="214314" cy="21431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42" name="Группа 80"/>
          <p:cNvGrpSpPr/>
          <p:nvPr/>
        </p:nvGrpSpPr>
        <p:grpSpPr>
          <a:xfrm>
            <a:off x="4921289" y="1119749"/>
            <a:ext cx="1744320" cy="1202568"/>
            <a:chOff x="-362526" y="3324629"/>
            <a:chExt cx="2600622" cy="2422788"/>
          </a:xfrm>
        </p:grpSpPr>
        <p:sp>
          <p:nvSpPr>
            <p:cNvPr id="82" name="Полилиния 81"/>
            <p:cNvSpPr/>
            <p:nvPr/>
          </p:nvSpPr>
          <p:spPr>
            <a:xfrm>
              <a:off x="1376339" y="4220062"/>
              <a:ext cx="186990" cy="1338048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3" name="Группа 46"/>
            <p:cNvGrpSpPr/>
            <p:nvPr/>
          </p:nvGrpSpPr>
          <p:grpSpPr>
            <a:xfrm>
              <a:off x="-362526" y="3324629"/>
              <a:ext cx="2600622" cy="2422788"/>
              <a:chOff x="-362526" y="3324629"/>
              <a:chExt cx="2600622" cy="2422788"/>
            </a:xfrm>
          </p:grpSpPr>
          <p:grpSp>
            <p:nvGrpSpPr>
              <p:cNvPr id="244" name="Группа 14"/>
              <p:cNvGrpSpPr/>
              <p:nvPr/>
            </p:nvGrpSpPr>
            <p:grpSpPr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110" name="Полилиния 1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Полилиния 110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5" name="Группа 15"/>
              <p:cNvGrpSpPr/>
              <p:nvPr/>
            </p:nvGrpSpPr>
            <p:grpSpPr>
              <a:xfrm rot="16843028">
                <a:off x="1070927" y="3552969"/>
                <a:ext cx="516194" cy="639097"/>
                <a:chOff x="1578077" y="3696929"/>
                <a:chExt cx="516194" cy="639097"/>
              </a:xfrm>
            </p:grpSpPr>
            <p:sp>
              <p:nvSpPr>
                <p:cNvPr id="108" name="Полилиния 107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6" name="Группа 18"/>
              <p:cNvGrpSpPr/>
              <p:nvPr/>
            </p:nvGrpSpPr>
            <p:grpSpPr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106" name="Полилиния 105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7" name="Группа 24"/>
              <p:cNvGrpSpPr/>
              <p:nvPr/>
            </p:nvGrpSpPr>
            <p:grpSpPr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104" name="Полилиния 103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Полилиния 104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8" name="Группа 27"/>
              <p:cNvGrpSpPr/>
              <p:nvPr/>
            </p:nvGrpSpPr>
            <p:grpSpPr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102" name="Полилиния 10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0" name="Полилиния 99"/>
              <p:cNvSpPr/>
              <p:nvPr/>
            </p:nvSpPr>
            <p:spPr>
              <a:xfrm rot="14703806">
                <a:off x="-301074" y="3263177"/>
                <a:ext cx="516193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 rot="12352277">
                <a:off x="-98631" y="4220690"/>
                <a:ext cx="435784" cy="764720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 rot="10547721">
                <a:off x="135903" y="5108320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9" name="Группа 42"/>
              <p:cNvGrpSpPr/>
              <p:nvPr/>
            </p:nvGrpSpPr>
            <p:grpSpPr>
              <a:xfrm rot="1929023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94" name="Полилиния 93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3" name="Блок-схема: узел 92"/>
              <p:cNvSpPr/>
              <p:nvPr/>
            </p:nvSpPr>
            <p:spPr>
              <a:xfrm>
                <a:off x="1500166" y="4071942"/>
                <a:ext cx="214314" cy="21431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50" name="Группа 111"/>
          <p:cNvGrpSpPr/>
          <p:nvPr/>
        </p:nvGrpSpPr>
        <p:grpSpPr>
          <a:xfrm>
            <a:off x="7193784" y="1052736"/>
            <a:ext cx="1589754" cy="1163812"/>
            <a:chOff x="-132080" y="3322999"/>
            <a:chExt cx="2370176" cy="2344713"/>
          </a:xfrm>
        </p:grpSpPr>
        <p:sp>
          <p:nvSpPr>
            <p:cNvPr id="113" name="Полилиния 112"/>
            <p:cNvSpPr/>
            <p:nvPr/>
          </p:nvSpPr>
          <p:spPr>
            <a:xfrm>
              <a:off x="1376339" y="4220062"/>
              <a:ext cx="186990" cy="1338048"/>
            </a:xfrm>
            <a:custGeom>
              <a:avLst/>
              <a:gdLst>
                <a:gd name="connsiteX0" fmla="*/ 69003 w 186990"/>
                <a:gd name="connsiteY0" fmla="*/ 10694 h 1338049"/>
                <a:gd name="connsiteX1" fmla="*/ 83751 w 186990"/>
                <a:gd name="connsiteY1" fmla="*/ 54939 h 1338049"/>
                <a:gd name="connsiteX2" fmla="*/ 39506 w 186990"/>
                <a:gd name="connsiteY2" fmla="*/ 807107 h 1338049"/>
                <a:gd name="connsiteX3" fmla="*/ 24758 w 186990"/>
                <a:gd name="connsiteY3" fmla="*/ 1102075 h 1338049"/>
                <a:gd name="connsiteX4" fmla="*/ 24758 w 186990"/>
                <a:gd name="connsiteY4" fmla="*/ 1338049 h 1338049"/>
                <a:gd name="connsiteX5" fmla="*/ 98500 w 186990"/>
                <a:gd name="connsiteY5" fmla="*/ 1308552 h 1338049"/>
                <a:gd name="connsiteX6" fmla="*/ 127996 w 186990"/>
                <a:gd name="connsiteY6" fmla="*/ 1264307 h 1338049"/>
                <a:gd name="connsiteX7" fmla="*/ 157493 w 186990"/>
                <a:gd name="connsiteY7" fmla="*/ 1072578 h 1338049"/>
                <a:gd name="connsiteX8" fmla="*/ 127996 w 186990"/>
                <a:gd name="connsiteY8" fmla="*/ 851352 h 1338049"/>
                <a:gd name="connsiteX9" fmla="*/ 113248 w 186990"/>
                <a:gd name="connsiteY9" fmla="*/ 807107 h 1338049"/>
                <a:gd name="connsiteX10" fmla="*/ 142745 w 186990"/>
                <a:gd name="connsiteY10" fmla="*/ 762862 h 1338049"/>
                <a:gd name="connsiteX11" fmla="*/ 157493 w 186990"/>
                <a:gd name="connsiteY11" fmla="*/ 718617 h 1338049"/>
                <a:gd name="connsiteX12" fmla="*/ 186990 w 186990"/>
                <a:gd name="connsiteY12" fmla="*/ 512139 h 1338049"/>
                <a:gd name="connsiteX13" fmla="*/ 157493 w 186990"/>
                <a:gd name="connsiteY13" fmla="*/ 187675 h 1338049"/>
                <a:gd name="connsiteX14" fmla="*/ 142745 w 186990"/>
                <a:gd name="connsiteY14" fmla="*/ 69688 h 133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990" h="1338049">
                  <a:moveTo>
                    <a:pt x="69003" y="10694"/>
                  </a:moveTo>
                  <a:cubicBezTo>
                    <a:pt x="73919" y="25442"/>
                    <a:pt x="84068" y="39396"/>
                    <a:pt x="83751" y="54939"/>
                  </a:cubicBezTo>
                  <a:cubicBezTo>
                    <a:pt x="71239" y="668049"/>
                    <a:pt x="96647" y="521412"/>
                    <a:pt x="39506" y="807107"/>
                  </a:cubicBezTo>
                  <a:cubicBezTo>
                    <a:pt x="34590" y="905430"/>
                    <a:pt x="31531" y="1003863"/>
                    <a:pt x="24758" y="1102075"/>
                  </a:cubicBezTo>
                  <a:cubicBezTo>
                    <a:pt x="10925" y="1302646"/>
                    <a:pt x="0" y="1164748"/>
                    <a:pt x="24758" y="1338049"/>
                  </a:cubicBezTo>
                  <a:cubicBezTo>
                    <a:pt x="49339" y="1328217"/>
                    <a:pt x="76957" y="1323940"/>
                    <a:pt x="98500" y="1308552"/>
                  </a:cubicBezTo>
                  <a:cubicBezTo>
                    <a:pt x="112924" y="1298249"/>
                    <a:pt x="122391" y="1281123"/>
                    <a:pt x="127996" y="1264307"/>
                  </a:cubicBezTo>
                  <a:cubicBezTo>
                    <a:pt x="133114" y="1248952"/>
                    <a:pt x="156355" y="1080541"/>
                    <a:pt x="157493" y="1072578"/>
                  </a:cubicBezTo>
                  <a:cubicBezTo>
                    <a:pt x="147661" y="998836"/>
                    <a:pt x="140226" y="924734"/>
                    <a:pt x="127996" y="851352"/>
                  </a:cubicBezTo>
                  <a:cubicBezTo>
                    <a:pt x="125440" y="836017"/>
                    <a:pt x="110692" y="822442"/>
                    <a:pt x="113248" y="807107"/>
                  </a:cubicBezTo>
                  <a:cubicBezTo>
                    <a:pt x="116162" y="789623"/>
                    <a:pt x="132913" y="777610"/>
                    <a:pt x="142745" y="762862"/>
                  </a:cubicBezTo>
                  <a:cubicBezTo>
                    <a:pt x="147661" y="748114"/>
                    <a:pt x="154791" y="733927"/>
                    <a:pt x="157493" y="718617"/>
                  </a:cubicBezTo>
                  <a:cubicBezTo>
                    <a:pt x="169575" y="650150"/>
                    <a:pt x="186990" y="512139"/>
                    <a:pt x="186990" y="512139"/>
                  </a:cubicBezTo>
                  <a:cubicBezTo>
                    <a:pt x="177158" y="403984"/>
                    <a:pt x="170432" y="295502"/>
                    <a:pt x="157493" y="187675"/>
                  </a:cubicBezTo>
                  <a:cubicBezTo>
                    <a:pt x="134972" y="0"/>
                    <a:pt x="142745" y="348889"/>
                    <a:pt x="142745" y="69688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1" name="Группа 46"/>
            <p:cNvGrpSpPr/>
            <p:nvPr/>
          </p:nvGrpSpPr>
          <p:grpSpPr>
            <a:xfrm>
              <a:off x="-132080" y="3322999"/>
              <a:ext cx="2370176" cy="2344713"/>
              <a:chOff x="-132080" y="3322999"/>
              <a:chExt cx="2370176" cy="2344713"/>
            </a:xfrm>
          </p:grpSpPr>
          <p:grpSp>
            <p:nvGrpSpPr>
              <p:cNvPr id="252" name="Группа 14"/>
              <p:cNvGrpSpPr/>
              <p:nvPr/>
            </p:nvGrpSpPr>
            <p:grpSpPr>
              <a:xfrm>
                <a:off x="1578077" y="3696929"/>
                <a:ext cx="516194" cy="639097"/>
                <a:chOff x="1578077" y="3696929"/>
                <a:chExt cx="516194" cy="639097"/>
              </a:xfrm>
            </p:grpSpPr>
            <p:sp>
              <p:nvSpPr>
                <p:cNvPr id="141" name="Полилиния 11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Полилиния 141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9" name="Полилиния 138"/>
              <p:cNvSpPr/>
              <p:nvPr/>
            </p:nvSpPr>
            <p:spPr>
              <a:xfrm rot="16843028">
                <a:off x="379595" y="3261547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3" name="Группа 18"/>
              <p:cNvGrpSpPr/>
              <p:nvPr/>
            </p:nvGrpSpPr>
            <p:grpSpPr>
              <a:xfrm rot="2695105">
                <a:off x="1721902" y="3946598"/>
                <a:ext cx="516194" cy="639097"/>
                <a:chOff x="1578077" y="3696929"/>
                <a:chExt cx="516194" cy="639097"/>
              </a:xfrm>
            </p:grpSpPr>
            <p:sp>
              <p:nvSpPr>
                <p:cNvPr id="137" name="Полилиния 136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Полилиния 137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54" name="Группа 24"/>
              <p:cNvGrpSpPr/>
              <p:nvPr/>
            </p:nvGrpSpPr>
            <p:grpSpPr>
              <a:xfrm rot="5589068">
                <a:off x="1579713" y="4176141"/>
                <a:ext cx="516194" cy="639097"/>
                <a:chOff x="1578077" y="3696929"/>
                <a:chExt cx="516194" cy="639097"/>
              </a:xfrm>
            </p:grpSpPr>
            <p:sp>
              <p:nvSpPr>
                <p:cNvPr id="135" name="Полилиния 134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олилиния 135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55" name="Группа 27"/>
              <p:cNvGrpSpPr/>
              <p:nvPr/>
            </p:nvGrpSpPr>
            <p:grpSpPr>
              <a:xfrm rot="7751819">
                <a:off x="1367075" y="4297240"/>
                <a:ext cx="516194" cy="639097"/>
                <a:chOff x="1578077" y="3696929"/>
                <a:chExt cx="516194" cy="639097"/>
              </a:xfrm>
            </p:grpSpPr>
            <p:sp>
              <p:nvSpPr>
                <p:cNvPr id="133" name="Полилиния 132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Полилиния 133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1" name="Полилиния 130"/>
              <p:cNvSpPr/>
              <p:nvPr/>
            </p:nvSpPr>
            <p:spPr>
              <a:xfrm rot="14703806">
                <a:off x="-70628" y="3904718"/>
                <a:ext cx="516194" cy="639097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 rot="12352277">
                <a:off x="71600" y="4588468"/>
                <a:ext cx="516194" cy="639098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 rot="10547721">
                <a:off x="799773" y="4943407"/>
                <a:ext cx="280118" cy="724305"/>
              </a:xfrm>
              <a:custGeom>
                <a:avLst/>
                <a:gdLst>
                  <a:gd name="connsiteX0" fmla="*/ 0 w 516194"/>
                  <a:gd name="connsiteY0" fmla="*/ 639097 h 639097"/>
                  <a:gd name="connsiteX1" fmla="*/ 29497 w 516194"/>
                  <a:gd name="connsiteY1" fmla="*/ 491613 h 639097"/>
                  <a:gd name="connsiteX2" fmla="*/ 73742 w 516194"/>
                  <a:gd name="connsiteY2" fmla="*/ 344129 h 639097"/>
                  <a:gd name="connsiteX3" fmla="*/ 88491 w 516194"/>
                  <a:gd name="connsiteY3" fmla="*/ 299884 h 639097"/>
                  <a:gd name="connsiteX4" fmla="*/ 117988 w 516194"/>
                  <a:gd name="connsiteY4" fmla="*/ 255639 h 639097"/>
                  <a:gd name="connsiteX5" fmla="*/ 162233 w 516194"/>
                  <a:gd name="connsiteY5" fmla="*/ 167148 h 639097"/>
                  <a:gd name="connsiteX6" fmla="*/ 176981 w 516194"/>
                  <a:gd name="connsiteY6" fmla="*/ 122903 h 639097"/>
                  <a:gd name="connsiteX7" fmla="*/ 221226 w 516194"/>
                  <a:gd name="connsiteY7" fmla="*/ 78658 h 639097"/>
                  <a:gd name="connsiteX8" fmla="*/ 353962 w 516194"/>
                  <a:gd name="connsiteY8" fmla="*/ 4916 h 639097"/>
                  <a:gd name="connsiteX9" fmla="*/ 457200 w 516194"/>
                  <a:gd name="connsiteY9" fmla="*/ 78658 h 639097"/>
                  <a:gd name="connsiteX10" fmla="*/ 486697 w 516194"/>
                  <a:gd name="connsiteY10" fmla="*/ 122903 h 639097"/>
                  <a:gd name="connsiteX11" fmla="*/ 516194 w 516194"/>
                  <a:gd name="connsiteY11" fmla="*/ 211394 h 639097"/>
                  <a:gd name="connsiteX12" fmla="*/ 486697 w 516194"/>
                  <a:gd name="connsiteY12" fmla="*/ 255639 h 639097"/>
                  <a:gd name="connsiteX13" fmla="*/ 442452 w 516194"/>
                  <a:gd name="connsiteY13" fmla="*/ 344129 h 639097"/>
                  <a:gd name="connsiteX14" fmla="*/ 353962 w 516194"/>
                  <a:gd name="connsiteY14" fmla="*/ 403123 h 639097"/>
                  <a:gd name="connsiteX15" fmla="*/ 309717 w 516194"/>
                  <a:gd name="connsiteY15" fmla="*/ 432619 h 639097"/>
                  <a:gd name="connsiteX16" fmla="*/ 265471 w 516194"/>
                  <a:gd name="connsiteY16" fmla="*/ 462116 h 639097"/>
                  <a:gd name="connsiteX17" fmla="*/ 191729 w 516194"/>
                  <a:gd name="connsiteY17" fmla="*/ 521110 h 639097"/>
                  <a:gd name="connsiteX18" fmla="*/ 103239 w 516194"/>
                  <a:gd name="connsiteY18" fmla="*/ 580103 h 639097"/>
                  <a:gd name="connsiteX19" fmla="*/ 0 w 516194"/>
                  <a:gd name="connsiteY19" fmla="*/ 639097 h 6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6194" h="639097">
                    <a:moveTo>
                      <a:pt x="0" y="639097"/>
                    </a:moveTo>
                    <a:cubicBezTo>
                      <a:pt x="25169" y="462918"/>
                      <a:pt x="80" y="594574"/>
                      <a:pt x="29497" y="491613"/>
                    </a:cubicBezTo>
                    <a:cubicBezTo>
                      <a:pt x="74070" y="335609"/>
                      <a:pt x="3657" y="554384"/>
                      <a:pt x="73742" y="344129"/>
                    </a:cubicBezTo>
                    <a:cubicBezTo>
                      <a:pt x="78658" y="329381"/>
                      <a:pt x="79867" y="312819"/>
                      <a:pt x="88491" y="299884"/>
                    </a:cubicBezTo>
                    <a:lnTo>
                      <a:pt x="117988" y="255639"/>
                    </a:lnTo>
                    <a:cubicBezTo>
                      <a:pt x="155057" y="144429"/>
                      <a:pt x="105053" y="281509"/>
                      <a:pt x="162233" y="167148"/>
                    </a:cubicBezTo>
                    <a:cubicBezTo>
                      <a:pt x="169185" y="153243"/>
                      <a:pt x="168358" y="135838"/>
                      <a:pt x="176981" y="122903"/>
                    </a:cubicBezTo>
                    <a:cubicBezTo>
                      <a:pt x="188550" y="105549"/>
                      <a:pt x="204762" y="91463"/>
                      <a:pt x="221226" y="78658"/>
                    </a:cubicBezTo>
                    <a:cubicBezTo>
                      <a:pt x="297294" y="19495"/>
                      <a:pt x="287206" y="27169"/>
                      <a:pt x="353962" y="4916"/>
                    </a:cubicBezTo>
                    <a:cubicBezTo>
                      <a:pt x="486698" y="49162"/>
                      <a:pt x="417871" y="0"/>
                      <a:pt x="457200" y="78658"/>
                    </a:cubicBezTo>
                    <a:cubicBezTo>
                      <a:pt x="465127" y="94512"/>
                      <a:pt x="479498" y="106705"/>
                      <a:pt x="486697" y="122903"/>
                    </a:cubicBezTo>
                    <a:cubicBezTo>
                      <a:pt x="499325" y="151316"/>
                      <a:pt x="516194" y="211394"/>
                      <a:pt x="516194" y="211394"/>
                    </a:cubicBezTo>
                    <a:cubicBezTo>
                      <a:pt x="506362" y="226142"/>
                      <a:pt x="494624" y="239785"/>
                      <a:pt x="486697" y="255639"/>
                    </a:cubicBezTo>
                    <a:cubicBezTo>
                      <a:pt x="466825" y="295384"/>
                      <a:pt x="480024" y="311253"/>
                      <a:pt x="442452" y="344129"/>
                    </a:cubicBezTo>
                    <a:cubicBezTo>
                      <a:pt x="415773" y="367474"/>
                      <a:pt x="383459" y="383458"/>
                      <a:pt x="353962" y="403123"/>
                    </a:cubicBezTo>
                    <a:lnTo>
                      <a:pt x="309717" y="432619"/>
                    </a:lnTo>
                    <a:lnTo>
                      <a:pt x="265471" y="462116"/>
                    </a:lnTo>
                    <a:cubicBezTo>
                      <a:pt x="180941" y="588914"/>
                      <a:pt x="293496" y="439696"/>
                      <a:pt x="191729" y="521110"/>
                    </a:cubicBezTo>
                    <a:cubicBezTo>
                      <a:pt x="99138" y="595183"/>
                      <a:pt x="238724" y="546233"/>
                      <a:pt x="103239" y="580103"/>
                    </a:cubicBezTo>
                    <a:lnTo>
                      <a:pt x="0" y="639097"/>
                    </a:lnTo>
                    <a:close/>
                  </a:path>
                </a:pathLst>
              </a:custGeom>
              <a:solidFill>
                <a:srgbClr val="0070C0"/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2" name="Группа 42"/>
              <p:cNvGrpSpPr/>
              <p:nvPr/>
            </p:nvGrpSpPr>
            <p:grpSpPr>
              <a:xfrm rot="19290235">
                <a:off x="1357290" y="3500438"/>
                <a:ext cx="516194" cy="639097"/>
                <a:chOff x="1578077" y="3696929"/>
                <a:chExt cx="516194" cy="639097"/>
              </a:xfrm>
            </p:grpSpPr>
            <p:sp>
              <p:nvSpPr>
                <p:cNvPr id="125" name="Полилиния 124"/>
                <p:cNvSpPr/>
                <p:nvPr/>
              </p:nvSpPr>
              <p:spPr>
                <a:xfrm>
                  <a:off x="1578077" y="3696929"/>
                  <a:ext cx="516194" cy="639097"/>
                </a:xfrm>
                <a:custGeom>
                  <a:avLst/>
                  <a:gdLst>
                    <a:gd name="connsiteX0" fmla="*/ 0 w 516194"/>
                    <a:gd name="connsiteY0" fmla="*/ 639097 h 639097"/>
                    <a:gd name="connsiteX1" fmla="*/ 29497 w 516194"/>
                    <a:gd name="connsiteY1" fmla="*/ 491613 h 639097"/>
                    <a:gd name="connsiteX2" fmla="*/ 73742 w 516194"/>
                    <a:gd name="connsiteY2" fmla="*/ 344129 h 639097"/>
                    <a:gd name="connsiteX3" fmla="*/ 88491 w 516194"/>
                    <a:gd name="connsiteY3" fmla="*/ 299884 h 639097"/>
                    <a:gd name="connsiteX4" fmla="*/ 117988 w 516194"/>
                    <a:gd name="connsiteY4" fmla="*/ 255639 h 639097"/>
                    <a:gd name="connsiteX5" fmla="*/ 162233 w 516194"/>
                    <a:gd name="connsiteY5" fmla="*/ 167148 h 639097"/>
                    <a:gd name="connsiteX6" fmla="*/ 176981 w 516194"/>
                    <a:gd name="connsiteY6" fmla="*/ 122903 h 639097"/>
                    <a:gd name="connsiteX7" fmla="*/ 221226 w 516194"/>
                    <a:gd name="connsiteY7" fmla="*/ 78658 h 639097"/>
                    <a:gd name="connsiteX8" fmla="*/ 353962 w 516194"/>
                    <a:gd name="connsiteY8" fmla="*/ 4916 h 639097"/>
                    <a:gd name="connsiteX9" fmla="*/ 457200 w 516194"/>
                    <a:gd name="connsiteY9" fmla="*/ 78658 h 639097"/>
                    <a:gd name="connsiteX10" fmla="*/ 486697 w 516194"/>
                    <a:gd name="connsiteY10" fmla="*/ 122903 h 639097"/>
                    <a:gd name="connsiteX11" fmla="*/ 516194 w 516194"/>
                    <a:gd name="connsiteY11" fmla="*/ 211394 h 639097"/>
                    <a:gd name="connsiteX12" fmla="*/ 486697 w 516194"/>
                    <a:gd name="connsiteY12" fmla="*/ 255639 h 639097"/>
                    <a:gd name="connsiteX13" fmla="*/ 442452 w 516194"/>
                    <a:gd name="connsiteY13" fmla="*/ 344129 h 639097"/>
                    <a:gd name="connsiteX14" fmla="*/ 353962 w 516194"/>
                    <a:gd name="connsiteY14" fmla="*/ 403123 h 639097"/>
                    <a:gd name="connsiteX15" fmla="*/ 309717 w 516194"/>
                    <a:gd name="connsiteY15" fmla="*/ 432619 h 639097"/>
                    <a:gd name="connsiteX16" fmla="*/ 265471 w 516194"/>
                    <a:gd name="connsiteY16" fmla="*/ 462116 h 639097"/>
                    <a:gd name="connsiteX17" fmla="*/ 191729 w 516194"/>
                    <a:gd name="connsiteY17" fmla="*/ 521110 h 639097"/>
                    <a:gd name="connsiteX18" fmla="*/ 103239 w 516194"/>
                    <a:gd name="connsiteY18" fmla="*/ 580103 h 639097"/>
                    <a:gd name="connsiteX19" fmla="*/ 0 w 516194"/>
                    <a:gd name="connsiteY19" fmla="*/ 639097 h 63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6194" h="639097">
                      <a:moveTo>
                        <a:pt x="0" y="639097"/>
                      </a:moveTo>
                      <a:cubicBezTo>
                        <a:pt x="25169" y="462918"/>
                        <a:pt x="80" y="594574"/>
                        <a:pt x="29497" y="491613"/>
                      </a:cubicBezTo>
                      <a:cubicBezTo>
                        <a:pt x="74070" y="335609"/>
                        <a:pt x="3657" y="554384"/>
                        <a:pt x="73742" y="344129"/>
                      </a:cubicBezTo>
                      <a:cubicBezTo>
                        <a:pt x="78658" y="329381"/>
                        <a:pt x="79867" y="312819"/>
                        <a:pt x="88491" y="299884"/>
                      </a:cubicBezTo>
                      <a:lnTo>
                        <a:pt x="117988" y="255639"/>
                      </a:lnTo>
                      <a:cubicBezTo>
                        <a:pt x="155057" y="144429"/>
                        <a:pt x="105053" y="281509"/>
                        <a:pt x="162233" y="167148"/>
                      </a:cubicBezTo>
                      <a:cubicBezTo>
                        <a:pt x="169185" y="153243"/>
                        <a:pt x="168358" y="135838"/>
                        <a:pt x="176981" y="122903"/>
                      </a:cubicBezTo>
                      <a:cubicBezTo>
                        <a:pt x="188550" y="105549"/>
                        <a:pt x="204762" y="91463"/>
                        <a:pt x="221226" y="78658"/>
                      </a:cubicBezTo>
                      <a:cubicBezTo>
                        <a:pt x="297294" y="19495"/>
                        <a:pt x="287206" y="27169"/>
                        <a:pt x="353962" y="4916"/>
                      </a:cubicBezTo>
                      <a:cubicBezTo>
                        <a:pt x="486698" y="49162"/>
                        <a:pt x="417871" y="0"/>
                        <a:pt x="457200" y="78658"/>
                      </a:cubicBezTo>
                      <a:cubicBezTo>
                        <a:pt x="465127" y="94512"/>
                        <a:pt x="479498" y="106705"/>
                        <a:pt x="486697" y="122903"/>
                      </a:cubicBezTo>
                      <a:cubicBezTo>
                        <a:pt x="499325" y="151316"/>
                        <a:pt x="516194" y="211394"/>
                        <a:pt x="516194" y="211394"/>
                      </a:cubicBezTo>
                      <a:cubicBezTo>
                        <a:pt x="506362" y="226142"/>
                        <a:pt x="494624" y="239785"/>
                        <a:pt x="486697" y="255639"/>
                      </a:cubicBezTo>
                      <a:cubicBezTo>
                        <a:pt x="466825" y="295384"/>
                        <a:pt x="480024" y="311253"/>
                        <a:pt x="442452" y="344129"/>
                      </a:cubicBezTo>
                      <a:cubicBezTo>
                        <a:pt x="415773" y="367474"/>
                        <a:pt x="383459" y="383458"/>
                        <a:pt x="353962" y="403123"/>
                      </a:cubicBezTo>
                      <a:lnTo>
                        <a:pt x="309717" y="432619"/>
                      </a:lnTo>
                      <a:lnTo>
                        <a:pt x="265471" y="462116"/>
                      </a:lnTo>
                      <a:cubicBezTo>
                        <a:pt x="180941" y="588914"/>
                        <a:pt x="293496" y="439696"/>
                        <a:pt x="191729" y="521110"/>
                      </a:cubicBezTo>
                      <a:cubicBezTo>
                        <a:pt x="99138" y="595183"/>
                        <a:pt x="238724" y="546233"/>
                        <a:pt x="103239" y="580103"/>
                      </a:cubicBezTo>
                      <a:lnTo>
                        <a:pt x="0" y="63909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олилиния 125"/>
                <p:cNvSpPr/>
                <p:nvPr/>
              </p:nvSpPr>
              <p:spPr>
                <a:xfrm>
                  <a:off x="1578077" y="3857628"/>
                  <a:ext cx="279279" cy="392211"/>
                </a:xfrm>
                <a:custGeom>
                  <a:avLst/>
                  <a:gdLst>
                    <a:gd name="connsiteX0" fmla="*/ 0 w 224702"/>
                    <a:gd name="connsiteY0" fmla="*/ 263312 h 263312"/>
                    <a:gd name="connsiteX1" fmla="*/ 103239 w 224702"/>
                    <a:gd name="connsiteY1" fmla="*/ 204319 h 263312"/>
                    <a:gd name="connsiteX2" fmla="*/ 162233 w 224702"/>
                    <a:gd name="connsiteY2" fmla="*/ 115829 h 263312"/>
                    <a:gd name="connsiteX3" fmla="*/ 176981 w 224702"/>
                    <a:gd name="connsiteY3" fmla="*/ 71583 h 263312"/>
                    <a:gd name="connsiteX4" fmla="*/ 221226 w 224702"/>
                    <a:gd name="connsiteY4" fmla="*/ 12590 h 26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702" h="263312">
                      <a:moveTo>
                        <a:pt x="0" y="263312"/>
                      </a:moveTo>
                      <a:cubicBezTo>
                        <a:pt x="17392" y="254616"/>
                        <a:pt x="87023" y="222851"/>
                        <a:pt x="103239" y="204319"/>
                      </a:cubicBezTo>
                      <a:cubicBezTo>
                        <a:pt x="126584" y="177640"/>
                        <a:pt x="162233" y="115829"/>
                        <a:pt x="162233" y="115829"/>
                      </a:cubicBezTo>
                      <a:cubicBezTo>
                        <a:pt x="167149" y="101080"/>
                        <a:pt x="168358" y="84518"/>
                        <a:pt x="176981" y="71583"/>
                      </a:cubicBezTo>
                      <a:cubicBezTo>
                        <a:pt x="224702" y="0"/>
                        <a:pt x="221226" y="53819"/>
                        <a:pt x="221226" y="12590"/>
                      </a:cubicBez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4" name="Блок-схема: узел 123"/>
              <p:cNvSpPr/>
              <p:nvPr/>
            </p:nvSpPr>
            <p:spPr>
              <a:xfrm>
                <a:off x="1500166" y="4071942"/>
                <a:ext cx="214314" cy="214314"/>
              </a:xfrm>
              <a:prstGeom prst="flowChartConnector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9552" y="447055"/>
            <a:ext cx="356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 числа.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161336" y="24208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+ 7 =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42152" y="24208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+ 8 =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416325" y="24208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+ 6 =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857080" y="27527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3180395" y="275131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432670" y="2749834"/>
            <a:ext cx="14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659877" y="2420888"/>
            <a:ext cx="139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+ 5 =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58"/>
          <p:cNvGrpSpPr/>
          <p:nvPr/>
        </p:nvGrpSpPr>
        <p:grpSpPr>
          <a:xfrm>
            <a:off x="64992" y="2423401"/>
            <a:ext cx="1393230" cy="1016386"/>
            <a:chOff x="35496" y="2393905"/>
            <a:chExt cx="1393230" cy="1016386"/>
          </a:xfrm>
        </p:grpSpPr>
        <p:pic>
          <p:nvPicPr>
            <p:cNvPr id="20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93905"/>
              <a:ext cx="676275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4" name="TextBox 213"/>
            <p:cNvSpPr txBox="1"/>
            <p:nvPr/>
          </p:nvSpPr>
          <p:spPr>
            <a:xfrm>
              <a:off x="35496" y="2948626"/>
              <a:ext cx="139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девять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Группа 215"/>
          <p:cNvGrpSpPr/>
          <p:nvPr/>
        </p:nvGrpSpPr>
        <p:grpSpPr>
          <a:xfrm>
            <a:off x="2416178" y="2423401"/>
            <a:ext cx="1393230" cy="1016386"/>
            <a:chOff x="35496" y="2393905"/>
            <a:chExt cx="1393230" cy="1016386"/>
          </a:xfrm>
        </p:grpSpPr>
        <p:pic>
          <p:nvPicPr>
            <p:cNvPr id="21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93905"/>
              <a:ext cx="676275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8" name="TextBox 217"/>
            <p:cNvSpPr txBox="1"/>
            <p:nvPr/>
          </p:nvSpPr>
          <p:spPr>
            <a:xfrm>
              <a:off x="35496" y="2948626"/>
              <a:ext cx="139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девять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Группа 218"/>
          <p:cNvGrpSpPr/>
          <p:nvPr/>
        </p:nvGrpSpPr>
        <p:grpSpPr>
          <a:xfrm>
            <a:off x="4673504" y="2423401"/>
            <a:ext cx="1393230" cy="1016386"/>
            <a:chOff x="35496" y="2393905"/>
            <a:chExt cx="1393230" cy="1016386"/>
          </a:xfrm>
        </p:grpSpPr>
        <p:pic>
          <p:nvPicPr>
            <p:cNvPr id="220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93905"/>
              <a:ext cx="676275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1" name="TextBox 220"/>
            <p:cNvSpPr txBox="1"/>
            <p:nvPr/>
          </p:nvSpPr>
          <p:spPr>
            <a:xfrm>
              <a:off x="35496" y="2948626"/>
              <a:ext cx="139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девять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Группа 221"/>
          <p:cNvGrpSpPr/>
          <p:nvPr/>
        </p:nvGrpSpPr>
        <p:grpSpPr>
          <a:xfrm>
            <a:off x="6948264" y="2423401"/>
            <a:ext cx="1393230" cy="1016386"/>
            <a:chOff x="35496" y="2393905"/>
            <a:chExt cx="1393230" cy="1016386"/>
          </a:xfrm>
        </p:grpSpPr>
        <p:pic>
          <p:nvPicPr>
            <p:cNvPr id="22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93905"/>
              <a:ext cx="676275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4" name="TextBox 223"/>
            <p:cNvSpPr txBox="1"/>
            <p:nvPr/>
          </p:nvSpPr>
          <p:spPr>
            <a:xfrm>
              <a:off x="35496" y="2948626"/>
              <a:ext cx="139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девять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7697840" y="2708920"/>
            <a:ext cx="139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+ 4 =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024690" y="908720"/>
            <a:ext cx="1969294" cy="1437693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Прямоугольник 227"/>
          <p:cNvSpPr/>
          <p:nvPr/>
        </p:nvSpPr>
        <p:spPr>
          <a:xfrm>
            <a:off x="4720434" y="908720"/>
            <a:ext cx="1969294" cy="1437693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Прямоугольник 228"/>
          <p:cNvSpPr/>
          <p:nvPr/>
        </p:nvSpPr>
        <p:spPr>
          <a:xfrm>
            <a:off x="2297240" y="908720"/>
            <a:ext cx="1969294" cy="1437693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рямоугольник 229"/>
          <p:cNvSpPr/>
          <p:nvPr/>
        </p:nvSpPr>
        <p:spPr>
          <a:xfrm>
            <a:off x="137000" y="908720"/>
            <a:ext cx="1969294" cy="1437693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Дуга 230"/>
          <p:cNvSpPr/>
          <p:nvPr/>
        </p:nvSpPr>
        <p:spPr>
          <a:xfrm rot="384769">
            <a:off x="4208030" y="3708545"/>
            <a:ext cx="1470929" cy="1932255"/>
          </a:xfrm>
          <a:prstGeom prst="arc">
            <a:avLst>
              <a:gd name="adj1" fmla="val 11293111"/>
              <a:gd name="adj2" fmla="val 2013605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Дуга 231"/>
          <p:cNvSpPr/>
          <p:nvPr/>
        </p:nvSpPr>
        <p:spPr>
          <a:xfrm rot="11806184">
            <a:off x="4255947" y="3394489"/>
            <a:ext cx="1438098" cy="2000551"/>
          </a:xfrm>
          <a:prstGeom prst="arc">
            <a:avLst>
              <a:gd name="adj1" fmla="val 11733723"/>
              <a:gd name="adj2" fmla="val 2032111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Дуга 232"/>
          <p:cNvSpPr/>
          <p:nvPr/>
        </p:nvSpPr>
        <p:spPr>
          <a:xfrm rot="866623">
            <a:off x="5050026" y="3787606"/>
            <a:ext cx="463651" cy="2796110"/>
          </a:xfrm>
          <a:prstGeom prst="arc">
            <a:avLst>
              <a:gd name="adj1" fmla="val 16978607"/>
              <a:gd name="adj2" fmla="val 400766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Дуга 233"/>
          <p:cNvSpPr/>
          <p:nvPr/>
        </p:nvSpPr>
        <p:spPr>
          <a:xfrm rot="6173793">
            <a:off x="3643718" y="4552348"/>
            <a:ext cx="2204192" cy="1459069"/>
          </a:xfrm>
          <a:prstGeom prst="arc">
            <a:avLst>
              <a:gd name="adj1" fmla="val 17586382"/>
              <a:gd name="adj2" fmla="val 122690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Прямоугольник 234"/>
          <p:cNvSpPr/>
          <p:nvPr/>
        </p:nvSpPr>
        <p:spPr>
          <a:xfrm>
            <a:off x="2987824" y="3717032"/>
            <a:ext cx="2682000" cy="268261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6" name="Прямая соединительная линия 235"/>
          <p:cNvCxnSpPr/>
          <p:nvPr/>
        </p:nvCxnSpPr>
        <p:spPr>
          <a:xfrm flipH="1">
            <a:off x="4325100" y="3717032"/>
            <a:ext cx="3725" cy="2850233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2987824" y="5058341"/>
            <a:ext cx="26820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539552" y="312163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Число девять записывают знаком 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9.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0688" y="4394764"/>
            <a:ext cx="207133" cy="1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25" grpId="0"/>
      <p:bldP spid="231" grpId="0" animBg="1"/>
      <p:bldP spid="232" grpId="0" animBg="1"/>
      <p:bldP spid="233" grpId="0" animBg="1"/>
      <p:bldP spid="234" grpId="0" animBg="1"/>
      <p:bldP spid="235" grpId="0" animBg="1"/>
      <p:bldP spid="238" grpId="0"/>
    </p:bldLst>
  </p:timing>
</p:sld>
</file>

<file path=ppt/theme/theme1.xml><?xml version="1.0" encoding="utf-8"?>
<a:theme xmlns:a="http://schemas.openxmlformats.org/drawingml/2006/main" name="шаблон математика 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математика 3</Template>
  <TotalTime>2029</TotalTime>
  <Words>401</Words>
  <Application>Microsoft Office PowerPoint</Application>
  <PresentationFormat>Экран (4:3)</PresentationFormat>
  <Paragraphs>186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математика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Ирина</cp:lastModifiedBy>
  <cp:revision>195</cp:revision>
  <dcterms:created xsi:type="dcterms:W3CDTF">2010-09-27T16:17:46Z</dcterms:created>
  <dcterms:modified xsi:type="dcterms:W3CDTF">2016-07-20T07:45:19Z</dcterms:modified>
</cp:coreProperties>
</file>