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2"/>
  </p:notesMasterIdLst>
  <p:sldIdLst>
    <p:sldId id="420" r:id="rId2"/>
    <p:sldId id="405" r:id="rId3"/>
    <p:sldId id="406" r:id="rId4"/>
    <p:sldId id="407" r:id="rId5"/>
    <p:sldId id="408" r:id="rId6"/>
    <p:sldId id="409" r:id="rId7"/>
    <p:sldId id="410" r:id="rId8"/>
    <p:sldId id="388" r:id="rId9"/>
    <p:sldId id="389" r:id="rId10"/>
    <p:sldId id="390" r:id="rId11"/>
    <p:sldId id="414" r:id="rId12"/>
    <p:sldId id="391" r:id="rId13"/>
    <p:sldId id="392" r:id="rId14"/>
    <p:sldId id="416" r:id="rId15"/>
    <p:sldId id="393" r:id="rId16"/>
    <p:sldId id="394" r:id="rId17"/>
    <p:sldId id="395" r:id="rId18"/>
    <p:sldId id="418" r:id="rId19"/>
    <p:sldId id="417" r:id="rId20"/>
    <p:sldId id="42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FF"/>
    <a:srgbClr val="FFCCFF"/>
    <a:srgbClr val="FFFF00"/>
    <a:srgbClr val="8D5B23"/>
    <a:srgbClr val="9CD0BD"/>
    <a:srgbClr val="FF0D5E"/>
    <a:srgbClr val="0CA434"/>
    <a:srgbClr val="FF6699"/>
    <a:srgbClr val="000000"/>
    <a:srgbClr val="6BA4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FFB59-9AE4-4D8F-AFB2-14B583FB00A6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AB6D8-A8EA-4B32-A6C8-07D841E232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7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5440" y="273629"/>
            <a:ext cx="2056320" cy="58542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0720" cy="58542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0" y="1604329"/>
            <a:ext cx="4043520" cy="45235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3629"/>
            <a:ext cx="8225280" cy="1142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9"/>
            <a:ext cx="8225280" cy="4523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20.07.2016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1" y="6247376"/>
            <a:ext cx="289584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6880" cy="4694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673930" indent="-259204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2pPr>
      <a:lvl3pPr marL="1036815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3pPr>
      <a:lvl4pPr marL="1451541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4pPr>
      <a:lvl5pPr marL="1866268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269518" cy="43593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24944"/>
            <a:ext cx="2381250" cy="344805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35600" y="4437063"/>
            <a:ext cx="3524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Першина И.В.</a:t>
            </a:r>
          </a:p>
          <a:p>
            <a:r>
              <a:rPr lang="ru-RU" b="1" dirty="0">
                <a:solidFill>
                  <a:srgbClr val="C00000"/>
                </a:solidFill>
              </a:rPr>
              <a:t>учитель начальных классов </a:t>
            </a:r>
          </a:p>
          <a:p>
            <a:r>
              <a:rPr lang="ru-RU" b="1" dirty="0">
                <a:solidFill>
                  <a:srgbClr val="C00000"/>
                </a:solidFill>
              </a:rPr>
              <a:t>МБОУ «СШ №40»</a:t>
            </a:r>
          </a:p>
          <a:p>
            <a:r>
              <a:rPr lang="ru-RU" b="1" dirty="0">
                <a:solidFill>
                  <a:srgbClr val="C00000"/>
                </a:solidFill>
              </a:rPr>
              <a:t>г.Нижневартовска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332656"/>
            <a:ext cx="4259262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УМК «Школа России»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1 класс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5738" y="1844675"/>
            <a:ext cx="456565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«Числа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8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,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9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.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Цифра 8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29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03329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93216"/>
            <a:ext cx="2020262" cy="114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92872"/>
            <a:ext cx="1997007" cy="112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93216"/>
            <a:ext cx="202993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230140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+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656" y="230288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+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6829" y="237341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+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584" y="2631827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50899" y="263035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03174" y="2702358"/>
            <a:ext cx="140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15633" y="2400813"/>
            <a:ext cx="1394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9512" y="2430430"/>
            <a:ext cx="1393230" cy="979861"/>
            <a:chOff x="179512" y="2445420"/>
            <a:chExt cx="1393230" cy="979861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18" y="2445420"/>
              <a:ext cx="669925" cy="669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79512" y="2963616"/>
              <a:ext cx="1393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восемь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339752" y="2428159"/>
            <a:ext cx="1393230" cy="995645"/>
            <a:chOff x="2339752" y="2428159"/>
            <a:chExt cx="1393230" cy="995645"/>
          </a:xfrm>
        </p:grpSpPr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417" y="2428159"/>
              <a:ext cx="669925" cy="669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339752" y="2962139"/>
              <a:ext cx="1393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восемь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Группа 9"/>
          <p:cNvGrpSpPr/>
          <p:nvPr/>
        </p:nvGrpSpPr>
        <p:grpSpPr>
          <a:xfrm>
            <a:off x="4770092" y="2445420"/>
            <a:ext cx="1393230" cy="979861"/>
            <a:chOff x="4770092" y="2445420"/>
            <a:chExt cx="1393230" cy="979861"/>
          </a:xfrm>
        </p:grpSpPr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092" y="2445420"/>
              <a:ext cx="669925" cy="669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770092" y="2963616"/>
              <a:ext cx="1393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восемь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Группа 4"/>
          <p:cNvGrpSpPr/>
          <p:nvPr/>
        </p:nvGrpSpPr>
        <p:grpSpPr>
          <a:xfrm>
            <a:off x="7020272" y="2445420"/>
            <a:ext cx="1393473" cy="965721"/>
            <a:chOff x="7020272" y="2445420"/>
            <a:chExt cx="1393473" cy="965721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2445420"/>
              <a:ext cx="669925" cy="669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020515" y="2949476"/>
              <a:ext cx="1393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восемь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11560" y="476672"/>
            <a:ext cx="2639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Назови число.</a:t>
            </a:r>
          </a:p>
        </p:txBody>
      </p:sp>
      <p:sp>
        <p:nvSpPr>
          <p:cNvPr id="29" name="Дуга 28"/>
          <p:cNvSpPr/>
          <p:nvPr/>
        </p:nvSpPr>
        <p:spPr>
          <a:xfrm rot="12093355">
            <a:off x="4715125" y="4852352"/>
            <a:ext cx="970192" cy="1487533"/>
          </a:xfrm>
          <a:prstGeom prst="arc">
            <a:avLst>
              <a:gd name="adj1" fmla="val 17086153"/>
              <a:gd name="adj2" fmla="val 4127584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349003">
            <a:off x="5070111" y="3764090"/>
            <a:ext cx="923868" cy="1058732"/>
          </a:xfrm>
          <a:prstGeom prst="arc">
            <a:avLst>
              <a:gd name="adj1" fmla="val 7345615"/>
              <a:gd name="adj2" fmla="val 16246631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 rot="21060000">
            <a:off x="5165839" y="4828415"/>
            <a:ext cx="488990" cy="53715"/>
          </a:xfrm>
          <a:custGeom>
            <a:avLst/>
            <a:gdLst>
              <a:gd name="connsiteX0" fmla="*/ 0 w 808522"/>
              <a:gd name="connsiteY0" fmla="*/ 72190 h 72190"/>
              <a:gd name="connsiteX1" fmla="*/ 808522 w 808522"/>
              <a:gd name="connsiteY1" fmla="*/ 0 h 72190"/>
              <a:gd name="connsiteX2" fmla="*/ 808522 w 808522"/>
              <a:gd name="connsiteY2" fmla="*/ 0 h 7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8522" h="72190">
                <a:moveTo>
                  <a:pt x="0" y="72190"/>
                </a:moveTo>
                <a:lnTo>
                  <a:pt x="808522" y="0"/>
                </a:lnTo>
                <a:lnTo>
                  <a:pt x="808522" y="0"/>
                </a:lnTo>
              </a:path>
            </a:pathLst>
          </a:cu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 rot="21395776">
            <a:off x="5213300" y="4670569"/>
            <a:ext cx="289807" cy="286824"/>
          </a:xfrm>
          <a:custGeom>
            <a:avLst/>
            <a:gdLst>
              <a:gd name="connsiteX0" fmla="*/ 0 w 418699"/>
              <a:gd name="connsiteY0" fmla="*/ 0 h 428324"/>
              <a:gd name="connsiteX1" fmla="*/ 418699 w 418699"/>
              <a:gd name="connsiteY1" fmla="*/ 428324 h 428324"/>
              <a:gd name="connsiteX2" fmla="*/ 418699 w 418699"/>
              <a:gd name="connsiteY2" fmla="*/ 428324 h 42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699" h="428324">
                <a:moveTo>
                  <a:pt x="0" y="0"/>
                </a:moveTo>
                <a:lnTo>
                  <a:pt x="418699" y="428324"/>
                </a:lnTo>
                <a:lnTo>
                  <a:pt x="418699" y="428324"/>
                </a:lnTo>
              </a:path>
            </a:pathLst>
          </a:cu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293648" flipH="1">
            <a:off x="5067402" y="3758331"/>
            <a:ext cx="923868" cy="1073382"/>
          </a:xfrm>
          <a:prstGeom prst="arc">
            <a:avLst>
              <a:gd name="adj1" fmla="val 7479060"/>
              <a:gd name="adj2" fmla="val 17091754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10432178" flipH="1">
            <a:off x="4847545" y="4875928"/>
            <a:ext cx="970192" cy="1406574"/>
          </a:xfrm>
          <a:prstGeom prst="arc">
            <a:avLst>
              <a:gd name="adj1" fmla="val 17901379"/>
              <a:gd name="adj2" fmla="val 4127584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11940000" flipH="1">
            <a:off x="4634106" y="5274480"/>
            <a:ext cx="1127787" cy="1097165"/>
          </a:xfrm>
          <a:prstGeom prst="arc">
            <a:avLst>
              <a:gd name="adj1" fmla="val 14147547"/>
              <a:gd name="adj2" fmla="val 21192326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311980" y="3733922"/>
            <a:ext cx="2682000" cy="2682617"/>
          </a:xfrm>
          <a:prstGeom prst="rect">
            <a:avLst/>
          </a:pr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4649475" y="3733922"/>
            <a:ext cx="3505" cy="2682617"/>
          </a:xfrm>
          <a:prstGeom prst="line">
            <a:avLst/>
          </a:prstGeom>
          <a:ln w="1270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311980" y="5075231"/>
            <a:ext cx="2682000" cy="0"/>
          </a:xfrm>
          <a:prstGeom prst="line">
            <a:avLst/>
          </a:prstGeom>
          <a:ln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2-конечная звезда 38"/>
          <p:cNvSpPr/>
          <p:nvPr/>
        </p:nvSpPr>
        <p:spPr>
          <a:xfrm>
            <a:off x="5112690" y="4565697"/>
            <a:ext cx="232832" cy="193041"/>
          </a:xfrm>
          <a:prstGeom prst="star32">
            <a:avLst>
              <a:gd name="adj" fmla="val 26255"/>
            </a:avLst>
          </a:prstGeom>
          <a:solidFill>
            <a:srgbClr val="FFFF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539552" y="308115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Число восемь записывают знаком - 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цифрой 8.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60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8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8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8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6" grpId="0"/>
      <p:bldP spid="17" grpId="0"/>
      <p:bldP spid="18" grpId="0"/>
      <p:bldP spid="19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39" grpId="1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85800" y="1066800"/>
            <a:ext cx="472440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Arc 10"/>
          <p:cNvSpPr>
            <a:spLocks/>
          </p:cNvSpPr>
          <p:nvPr/>
        </p:nvSpPr>
        <p:spPr bwMode="auto">
          <a:xfrm rot="1133828" flipH="1" flipV="1">
            <a:off x="3757613" y="1068388"/>
            <a:ext cx="1600200" cy="2135187"/>
          </a:xfrm>
          <a:custGeom>
            <a:avLst/>
            <a:gdLst>
              <a:gd name="T0" fmla="*/ 932116 w 43200"/>
              <a:gd name="T1" fmla="*/ 14630 h 43200"/>
              <a:gd name="T2" fmla="*/ 831252 w 43200"/>
              <a:gd name="T3" fmla="*/ 791 h 43200"/>
              <a:gd name="T4" fmla="*/ 800100 w 43200"/>
              <a:gd name="T5" fmla="*/ 1067594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5163" y="296"/>
                </a:moveTo>
                <a:cubicBezTo>
                  <a:pt x="35573" y="2037"/>
                  <a:pt x="43200" y="1104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80" y="-1"/>
                  <a:pt x="22160" y="5"/>
                  <a:pt x="22440" y="16"/>
                </a:cubicBezTo>
              </a:path>
              <a:path w="43200" h="43200" stroke="0" extrusionOk="0">
                <a:moveTo>
                  <a:pt x="25163" y="296"/>
                </a:moveTo>
                <a:cubicBezTo>
                  <a:pt x="35573" y="2037"/>
                  <a:pt x="43200" y="11046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880" y="-1"/>
                  <a:pt x="22160" y="5"/>
                  <a:pt x="22440" y="16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Line 12"/>
          <p:cNvSpPr>
            <a:spLocks noChangeShapeType="1"/>
          </p:cNvSpPr>
          <p:nvPr/>
        </p:nvSpPr>
        <p:spPr bwMode="auto">
          <a:xfrm flipH="1" flipV="1">
            <a:off x="4038600" y="3048000"/>
            <a:ext cx="457200" cy="228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Arc 13"/>
          <p:cNvSpPr>
            <a:spLocks/>
          </p:cNvSpPr>
          <p:nvPr/>
        </p:nvSpPr>
        <p:spPr bwMode="auto">
          <a:xfrm rot="1208915" flipH="1">
            <a:off x="2774950" y="3100388"/>
            <a:ext cx="2133600" cy="2663825"/>
          </a:xfrm>
          <a:custGeom>
            <a:avLst/>
            <a:gdLst>
              <a:gd name="T0" fmla="*/ 1254280 w 43200"/>
              <a:gd name="T1" fmla="*/ 14156 h 43093"/>
              <a:gd name="T2" fmla="*/ 960713 w 43200"/>
              <a:gd name="T3" fmla="*/ 0 h 43093"/>
              <a:gd name="T4" fmla="*/ 1066800 w 43200"/>
              <a:gd name="T5" fmla="*/ 1328605 h 43093"/>
              <a:gd name="T6" fmla="*/ 0 60000 65536"/>
              <a:gd name="T7" fmla="*/ 0 60000 65536"/>
              <a:gd name="T8" fmla="*/ 0 60000 65536"/>
              <a:gd name="T9" fmla="*/ 0 w 43200"/>
              <a:gd name="T10" fmla="*/ 0 h 43093"/>
              <a:gd name="T11" fmla="*/ 43200 w 43200"/>
              <a:gd name="T12" fmla="*/ 43093 h 430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093" fill="none" extrusionOk="0">
                <a:moveTo>
                  <a:pt x="25395" y="229"/>
                </a:moveTo>
                <a:cubicBezTo>
                  <a:pt x="35698" y="2068"/>
                  <a:pt x="43200" y="11027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-1" y="10395"/>
                  <a:pt x="8409" y="1103"/>
                  <a:pt x="19452" y="0"/>
                </a:cubicBezTo>
              </a:path>
              <a:path w="43200" h="43093" stroke="0" extrusionOk="0">
                <a:moveTo>
                  <a:pt x="25395" y="229"/>
                </a:moveTo>
                <a:cubicBezTo>
                  <a:pt x="35698" y="2068"/>
                  <a:pt x="43200" y="11027"/>
                  <a:pt x="43200" y="21493"/>
                </a:cubicBezTo>
                <a:cubicBezTo>
                  <a:pt x="43200" y="33422"/>
                  <a:pt x="33529" y="43093"/>
                  <a:pt x="21600" y="43093"/>
                </a:cubicBezTo>
                <a:cubicBezTo>
                  <a:pt x="9670" y="43093"/>
                  <a:pt x="0" y="33422"/>
                  <a:pt x="0" y="21493"/>
                </a:cubicBezTo>
                <a:cubicBezTo>
                  <a:pt x="-1" y="10395"/>
                  <a:pt x="8409" y="1103"/>
                  <a:pt x="19452" y="0"/>
                </a:cubicBezTo>
                <a:lnTo>
                  <a:pt x="21600" y="21493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Oval 3"/>
          <p:cNvSpPr>
            <a:spLocks noChangeArrowheads="1"/>
          </p:cNvSpPr>
          <p:nvPr/>
        </p:nvSpPr>
        <p:spPr bwMode="auto">
          <a:xfrm>
            <a:off x="3886200" y="14478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3101975" y="174625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2" t="18958" r="7268"/>
          <a:stretch>
            <a:fillRect/>
          </a:stretch>
        </p:blipFill>
        <p:spPr bwMode="auto">
          <a:xfrm>
            <a:off x="5715000" y="1371600"/>
            <a:ext cx="16271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2" t="18958" r="7268"/>
          <a:stretch>
            <a:fillRect/>
          </a:stretch>
        </p:blipFill>
        <p:spPr bwMode="auto">
          <a:xfrm>
            <a:off x="5638800" y="3352800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2" t="18958" r="7268"/>
          <a:stretch>
            <a:fillRect/>
          </a:stretch>
        </p:blipFill>
        <p:spPr bwMode="auto">
          <a:xfrm>
            <a:off x="7315200" y="1447800"/>
            <a:ext cx="162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32" t="22749" r="7268"/>
          <a:stretch>
            <a:fillRect/>
          </a:stretch>
        </p:blipFill>
        <p:spPr bwMode="auto">
          <a:xfrm>
            <a:off x="7239000" y="3352800"/>
            <a:ext cx="1774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843808" y="332656"/>
            <a:ext cx="4680520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Пиши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правильно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0.00902 C 0.01805 -0.00439 0.0276 -0.02266 0.04045 -0.03237 C 0.0533 -0.04209 0.07222 -0.05041 0.0868 -0.04926 C 0.10139 -0.0481 0.11649 -0.03792 0.12777 -0.02474 C 0.13906 -0.01156 0.1493 0.0081 0.15451 0.02961 C 0.15972 0.05111 0.15937 0.08395 0.15868 0.10454 C 0.15798 0.12512 0.15677 0.13437 0.15017 0.15333 C 0.14357 0.1723 0.13211 0.20213 0.11927 0.21901 C 0.10642 0.2359 0.08958 0.24931 0.07274 0.25463 C 0.0559 0.25995 0.03472 0.2507 0.01788 0.25093 C 0.00104 0.25116 -0.01077 0.24607 -0.02865 0.25671 C -0.04653 0.26735 -0.0724 0.28724 -0.08924 0.31476 C -0.10608 0.34228 -0.12466 0.38298 -0.13004 0.42184 C -0.13542 0.46069 -0.12969 0.51596 -0.12153 0.54741 C -0.11337 0.57887 -0.09688 0.59667 -0.08073 0.61124 C -0.06459 0.62581 -0.04584 0.63738 -0.02448 0.63553 C -0.00313 0.63368 0.02812 0.61864 0.04739 0.59991 C 0.06666 0.58118 0.08038 0.55666 0.09114 0.52313 C 0.10191 0.4896 0.11441 0.43895 0.11215 0.39917 C 0.10989 0.35939 0.09166 0.30921 0.07708 0.28469 C 0.0625 0.26018 0.03836 0.26295 0.02482 0.25278 C 0.01128 0.2426 0.00295 0.2396 -0.00469 0.22295 C -0.01233 0.20629 -0.01841 0.17369 -0.02153 0.15333 C -0.02466 0.13298 -0.02448 0.11841 -0.02292 0.10084 C -0.02136 0.08326 -0.01719 0.06337 -0.01181 0.04834 C -0.00643 0.03331 0.00069 0.02244 0.00937 0.00902 Z " pathEditMode="relative" rAng="0" ptsTypes="aaaaaaaaaaaaaaaaaaaaaaaaaa">
                                      <p:cBhvr>
                                        <p:cTn id="6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 flipH="1">
            <a:off x="64292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594748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2645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07504" y="280252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041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7688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6366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35094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70730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99458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5652537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6457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277638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790697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364979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890862" y="5661248"/>
            <a:ext cx="30736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3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298996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40990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9343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39552" y="76470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Какие равенства можно записать к рисункам?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303756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6265347" y="1239143"/>
            <a:ext cx="262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Вправо  - плюс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63822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16815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7868735" y="1891454"/>
            <a:ext cx="95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28184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29874" y="566148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7594748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Блок-схема: узел 60"/>
          <p:cNvSpPr/>
          <p:nvPr/>
        </p:nvSpPr>
        <p:spPr>
          <a:xfrm>
            <a:off x="7525334" y="2764778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flipH="1">
            <a:off x="8748885" y="2665140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8501611" y="2996952"/>
            <a:ext cx="46287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66" name="Блок-схема: узел 65"/>
          <p:cNvSpPr/>
          <p:nvPr/>
        </p:nvSpPr>
        <p:spPr>
          <a:xfrm>
            <a:off x="8679471" y="2790156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8345" y="2513279"/>
            <a:ext cx="1182890" cy="28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7382321" y="2996952"/>
            <a:ext cx="357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851920" y="5667777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38519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99331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51302 -0.3902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3118 -0.2421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90" y="-1210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35486 -0.2421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43" y="-1210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1.85185E-6 L 0.17431 -0.240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-1206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-0.31545 -0.242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1210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934 -0.2430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3" grpId="0" animBg="1"/>
      <p:bldP spid="57" grpId="0"/>
      <p:bldP spid="54" grpId="0" animBg="1"/>
      <p:bldP spid="65" grpId="0" animBg="1"/>
      <p:bldP spid="69" grpId="0"/>
      <p:bldP spid="70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единительная линия 42"/>
          <p:cNvCxnSpPr/>
          <p:nvPr/>
        </p:nvCxnSpPr>
        <p:spPr>
          <a:xfrm flipH="1">
            <a:off x="64292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594748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2645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07504" y="2802522"/>
            <a:ext cx="8802561" cy="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041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7688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1468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44996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03232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86760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4099053" y="263976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934350" y="263976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67544" y="764704"/>
            <a:ext cx="8251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Какие равенства можно записать к рисункам?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65347" y="1239143"/>
            <a:ext cx="262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Влево  - минус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7525334" y="2745779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28524" y="305498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191698" y="3068960"/>
            <a:ext cx="412292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H="1">
            <a:off x="8804772" y="259313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7380312" y="3012192"/>
            <a:ext cx="46287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64" name="Блок-схема: узел 63"/>
          <p:cNvSpPr/>
          <p:nvPr/>
        </p:nvSpPr>
        <p:spPr>
          <a:xfrm>
            <a:off x="8735358" y="2718148"/>
            <a:ext cx="107157" cy="107157"/>
          </a:xfrm>
          <a:prstGeom prst="flowChartConnector">
            <a:avLst/>
          </a:prstGeom>
          <a:solidFill>
            <a:srgbClr val="FF0000"/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1168" y="2441271"/>
            <a:ext cx="1182890" cy="28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7885385" y="1844824"/>
            <a:ext cx="632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627765" y="2996952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401722" y="3060249"/>
            <a:ext cx="412292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251520" y="5652537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764579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277638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1790697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4364979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32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4890862" y="5661248"/>
            <a:ext cx="307364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32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5298996" y="5661248"/>
            <a:ext cx="425116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2303756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2816815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329874" y="566148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3851920" y="5667777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3851920" y="5661248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27710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36892 -0.2430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55" y="-1215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39809 -0.2421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13" y="-1210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1.85185E-6 L 0.17431 -0.240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-1206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-0.31545 -0.242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1210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02048 -0.2421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 animBg="1"/>
      <p:bldP spid="74" grpId="0" animBg="1"/>
      <p:bldP spid="75" grpId="0" animBg="1"/>
      <p:bldP spid="78" grpId="0" animBg="1"/>
      <p:bldP spid="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632848" cy="437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764704"/>
            <a:ext cx="1883272" cy="9951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С.56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67744" y="476672"/>
            <a:ext cx="4680520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Работа по учебнику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539552" y="764704"/>
            <a:ext cx="723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Сравни числа (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&lt;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=)</a:t>
            </a:r>
            <a:endParaRPr lang="ru-RU" sz="2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H="1">
            <a:off x="6501261" y="155679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666756" y="155679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336558" y="155679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79512" y="1719552"/>
            <a:ext cx="8749628" cy="3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76158" y="155679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840861" y="155679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7544" y="197201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7004" y="197201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75240" y="197201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58768" y="197201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4171061" y="155679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006358" y="1556792"/>
            <a:ext cx="794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100532" y="197201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89749" y="1972013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263706" y="1972013"/>
            <a:ext cx="412292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61468" y="3429000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24214" y="4284385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3       8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36582" y="4284385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     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07391" y="3444240"/>
            <a:ext cx="1885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2        8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51920" y="3461568"/>
            <a:ext cx="1583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       </a:t>
            </a:r>
            <a:r>
              <a:rPr lang="en-US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3342" y="2996952"/>
            <a:ext cx="882781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9512" y="5157192"/>
            <a:ext cx="8827814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8833839" y="1559642"/>
            <a:ext cx="1588" cy="357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604448" y="197360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Нашивка 48"/>
          <p:cNvSpPr/>
          <p:nvPr/>
        </p:nvSpPr>
        <p:spPr>
          <a:xfrm>
            <a:off x="254940" y="5665808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 rot="10800000">
            <a:off x="1748448" y="5667380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Равно 50"/>
          <p:cNvSpPr/>
          <p:nvPr/>
        </p:nvSpPr>
        <p:spPr>
          <a:xfrm>
            <a:off x="712207" y="5774537"/>
            <a:ext cx="785818" cy="35719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 rot="10800000">
            <a:off x="1753442" y="5665730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 rot="10800000">
            <a:off x="1767108" y="5661248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>
            <a:off x="251520" y="5665808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Нашивка 55"/>
          <p:cNvSpPr/>
          <p:nvPr/>
        </p:nvSpPr>
        <p:spPr>
          <a:xfrm>
            <a:off x="254940" y="5665808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46384" y="4232136"/>
            <a:ext cx="620580" cy="72008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7452320" y="3318623"/>
            <a:ext cx="620580" cy="72008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311460" y="3318623"/>
            <a:ext cx="620580" cy="72008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855076" y="3318623"/>
            <a:ext cx="620580" cy="72008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529488" y="4232136"/>
            <a:ext cx="620580" cy="720080"/>
          </a:xfrm>
          <a:prstGeom prst="rect">
            <a:avLst/>
          </a:prstGeom>
          <a:noFill/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Нашивка 41"/>
          <p:cNvSpPr/>
          <p:nvPr/>
        </p:nvSpPr>
        <p:spPr>
          <a:xfrm>
            <a:off x="251520" y="5661248"/>
            <a:ext cx="428628" cy="571504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15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7 L -0.0849 -0.33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45642 -0.325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63906 -0.325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4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09636 -0.189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3.7037E-7 L 0.63021 -0.188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53" grpId="0" animBg="1"/>
      <p:bldP spid="56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266"/>
          <p:cNvSpPr txBox="1"/>
          <p:nvPr/>
        </p:nvSpPr>
        <p:spPr>
          <a:xfrm>
            <a:off x="467544" y="764704"/>
            <a:ext cx="550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Расскажите о числе восемь: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291"/>
          <p:cNvGrpSpPr/>
          <p:nvPr/>
        </p:nvGrpSpPr>
        <p:grpSpPr>
          <a:xfrm>
            <a:off x="323528" y="1484784"/>
            <a:ext cx="954825" cy="1146256"/>
            <a:chOff x="611560" y="5229200"/>
            <a:chExt cx="954825" cy="1146256"/>
          </a:xfrm>
        </p:grpSpPr>
        <p:sp>
          <p:nvSpPr>
            <p:cNvPr id="293" name="TextBox 292"/>
            <p:cNvSpPr txBox="1"/>
            <p:nvPr/>
          </p:nvSpPr>
          <p:spPr>
            <a:xfrm>
              <a:off x="611560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Группа 293"/>
            <p:cNvGrpSpPr/>
            <p:nvPr/>
          </p:nvGrpSpPr>
          <p:grpSpPr>
            <a:xfrm>
              <a:off x="755576" y="5229200"/>
              <a:ext cx="810809" cy="1027276"/>
              <a:chOff x="1174600" y="5282044"/>
              <a:chExt cx="810809" cy="1027276"/>
            </a:xfrm>
          </p:grpSpPr>
          <p:sp>
            <p:nvSpPr>
              <p:cNvPr id="295" name="TextBox 29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Группа 29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00" name="Прямая соединительная линия 299"/>
                <p:cNvCxnSpPr>
                  <a:stCxn id="29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Прямая соединительная линия 300"/>
                <p:cNvCxnSpPr>
                  <a:stCxn id="29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Группа 29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298" name="Прямая соединительная линия 29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Прямая соединительная линия 29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" name="Группа 301"/>
          <p:cNvGrpSpPr/>
          <p:nvPr/>
        </p:nvGrpSpPr>
        <p:grpSpPr>
          <a:xfrm>
            <a:off x="1691680" y="1484784"/>
            <a:ext cx="896139" cy="1146256"/>
            <a:chOff x="2267744" y="5229200"/>
            <a:chExt cx="896139" cy="1146256"/>
          </a:xfrm>
        </p:grpSpPr>
        <p:grpSp>
          <p:nvGrpSpPr>
            <p:cNvPr id="7" name="Группа 302"/>
            <p:cNvGrpSpPr/>
            <p:nvPr/>
          </p:nvGrpSpPr>
          <p:grpSpPr>
            <a:xfrm>
              <a:off x="2353074" y="5229200"/>
              <a:ext cx="810809" cy="1027276"/>
              <a:chOff x="1174600" y="5282044"/>
              <a:chExt cx="810809" cy="1027276"/>
            </a:xfrm>
          </p:grpSpPr>
          <p:sp>
            <p:nvSpPr>
              <p:cNvPr id="305" name="TextBox 30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" name="Группа 30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10" name="Прямая соединительная линия 309"/>
                <p:cNvCxnSpPr>
                  <a:stCxn id="30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Прямая соединительная линия 310"/>
                <p:cNvCxnSpPr>
                  <a:stCxn id="30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Группа 30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08" name="Прямая соединительная линия 30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Прямая соединительная линия 30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4" name="TextBox 303"/>
            <p:cNvSpPr txBox="1"/>
            <p:nvPr/>
          </p:nvSpPr>
          <p:spPr>
            <a:xfrm>
              <a:off x="2267744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311"/>
          <p:cNvGrpSpPr/>
          <p:nvPr/>
        </p:nvGrpSpPr>
        <p:grpSpPr>
          <a:xfrm>
            <a:off x="3131840" y="1484784"/>
            <a:ext cx="834603" cy="1146256"/>
            <a:chOff x="3926778" y="5229200"/>
            <a:chExt cx="834603" cy="1146256"/>
          </a:xfrm>
        </p:grpSpPr>
        <p:grpSp>
          <p:nvGrpSpPr>
            <p:cNvPr id="11" name="Группа 312"/>
            <p:cNvGrpSpPr/>
            <p:nvPr/>
          </p:nvGrpSpPr>
          <p:grpSpPr>
            <a:xfrm>
              <a:off x="3950572" y="5229200"/>
              <a:ext cx="810809" cy="1027276"/>
              <a:chOff x="1174600" y="5282044"/>
              <a:chExt cx="810809" cy="1027276"/>
            </a:xfrm>
          </p:grpSpPr>
          <p:sp>
            <p:nvSpPr>
              <p:cNvPr id="315" name="TextBox 31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" name="Группа 31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20" name="Прямая соединительная линия 319"/>
                <p:cNvCxnSpPr>
                  <a:stCxn id="31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Прямая соединительная линия 320"/>
                <p:cNvCxnSpPr>
                  <a:stCxn id="31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Группа 31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18" name="Прямая соединительная линия 31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Прямая соединительная линия 31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4" name="TextBox 313"/>
            <p:cNvSpPr txBox="1"/>
            <p:nvPr/>
          </p:nvSpPr>
          <p:spPr>
            <a:xfrm>
              <a:off x="3926778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Группа 321"/>
          <p:cNvGrpSpPr/>
          <p:nvPr/>
        </p:nvGrpSpPr>
        <p:grpSpPr>
          <a:xfrm>
            <a:off x="4427984" y="1484784"/>
            <a:ext cx="875982" cy="1146256"/>
            <a:chOff x="5482897" y="5229200"/>
            <a:chExt cx="875982" cy="1146256"/>
          </a:xfrm>
        </p:grpSpPr>
        <p:grpSp>
          <p:nvGrpSpPr>
            <p:cNvPr id="15" name="Группа 322"/>
            <p:cNvGrpSpPr/>
            <p:nvPr/>
          </p:nvGrpSpPr>
          <p:grpSpPr>
            <a:xfrm>
              <a:off x="5548070" y="5229200"/>
              <a:ext cx="810809" cy="1027276"/>
              <a:chOff x="1174600" y="5282044"/>
              <a:chExt cx="810809" cy="1027276"/>
            </a:xfrm>
          </p:grpSpPr>
          <p:sp>
            <p:nvSpPr>
              <p:cNvPr id="325" name="TextBox 32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6" name="Группа 32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30" name="Прямая соединительная линия 329"/>
                <p:cNvCxnSpPr>
                  <a:stCxn id="32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Прямая соединительная линия 330"/>
                <p:cNvCxnSpPr>
                  <a:stCxn id="32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Группа 32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28" name="Прямая соединительная линия 32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Прямая соединительная линия 32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4" name="TextBox 323"/>
            <p:cNvSpPr txBox="1"/>
            <p:nvPr/>
          </p:nvSpPr>
          <p:spPr>
            <a:xfrm>
              <a:off x="5482897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Группа 331"/>
          <p:cNvGrpSpPr/>
          <p:nvPr/>
        </p:nvGrpSpPr>
        <p:grpSpPr>
          <a:xfrm>
            <a:off x="5724128" y="1484784"/>
            <a:ext cx="875510" cy="1146256"/>
            <a:chOff x="7080866" y="5229200"/>
            <a:chExt cx="875510" cy="1146256"/>
          </a:xfrm>
        </p:grpSpPr>
        <p:grpSp>
          <p:nvGrpSpPr>
            <p:cNvPr id="19" name="Группа 332"/>
            <p:cNvGrpSpPr/>
            <p:nvPr/>
          </p:nvGrpSpPr>
          <p:grpSpPr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335" name="TextBox 33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0" name="Группа 33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40" name="Прямая соединительная линия 339"/>
                <p:cNvCxnSpPr>
                  <a:stCxn id="33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Прямая соединительная линия 340"/>
                <p:cNvCxnSpPr>
                  <a:stCxn id="33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Группа 33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38" name="Прямая соединительная линия 33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Прямая соединительная линия 33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4" name="TextBox 333"/>
            <p:cNvSpPr txBox="1"/>
            <p:nvPr/>
          </p:nvSpPr>
          <p:spPr>
            <a:xfrm>
              <a:off x="7080866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2" name="TextBox 341"/>
          <p:cNvSpPr txBox="1"/>
          <p:nvPr/>
        </p:nvSpPr>
        <p:spPr>
          <a:xfrm>
            <a:off x="941985" y="21136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3" name="TextBox 342"/>
          <p:cNvSpPr txBox="1"/>
          <p:nvPr/>
        </p:nvSpPr>
        <p:spPr>
          <a:xfrm>
            <a:off x="2270594" y="21136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3635896" y="21136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4957247" y="21136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6314456" y="21136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Группа 346"/>
          <p:cNvGrpSpPr/>
          <p:nvPr/>
        </p:nvGrpSpPr>
        <p:grpSpPr>
          <a:xfrm>
            <a:off x="6948264" y="1484784"/>
            <a:ext cx="875510" cy="1146256"/>
            <a:chOff x="7080866" y="5229200"/>
            <a:chExt cx="875510" cy="1146256"/>
          </a:xfrm>
        </p:grpSpPr>
        <p:grpSp>
          <p:nvGrpSpPr>
            <p:cNvPr id="23" name="Группа 347"/>
            <p:cNvGrpSpPr/>
            <p:nvPr/>
          </p:nvGrpSpPr>
          <p:grpSpPr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350" name="TextBox 349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4" name="Группа 350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55" name="Прямая соединительная линия 354"/>
                <p:cNvCxnSpPr>
                  <a:stCxn id="350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Прямая соединительная линия 355"/>
                <p:cNvCxnSpPr>
                  <a:stCxn id="350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Группа 351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53" name="Прямая соединительная линия 352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Прямая соединительная линия 353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9" name="TextBox 348"/>
            <p:cNvSpPr txBox="1"/>
            <p:nvPr/>
          </p:nvSpPr>
          <p:spPr>
            <a:xfrm>
              <a:off x="7080866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7" name="TextBox 356"/>
          <p:cNvSpPr txBox="1"/>
          <p:nvPr/>
        </p:nvSpPr>
        <p:spPr>
          <a:xfrm>
            <a:off x="7463734" y="2097926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Группа 148"/>
          <p:cNvGrpSpPr/>
          <p:nvPr/>
        </p:nvGrpSpPr>
        <p:grpSpPr>
          <a:xfrm>
            <a:off x="8016970" y="1490656"/>
            <a:ext cx="875510" cy="1146256"/>
            <a:chOff x="7080866" y="5229200"/>
            <a:chExt cx="875510" cy="1146256"/>
          </a:xfrm>
        </p:grpSpPr>
        <p:grpSp>
          <p:nvGrpSpPr>
            <p:cNvPr id="27" name="Группа 149"/>
            <p:cNvGrpSpPr/>
            <p:nvPr/>
          </p:nvGrpSpPr>
          <p:grpSpPr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8" name="Группа 152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157" name="Прямая соединительная линия 156"/>
                <p:cNvCxnSpPr>
                  <a:stCxn id="152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Прямая соединительная линия 157"/>
                <p:cNvCxnSpPr>
                  <a:stCxn id="152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Группа 153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155" name="Прямая соединительная линия 154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Прямая соединительная линия 155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1" name="TextBox 150"/>
            <p:cNvSpPr txBox="1"/>
            <p:nvPr/>
          </p:nvSpPr>
          <p:spPr>
            <a:xfrm>
              <a:off x="7080866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8532440" y="2103798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4" name="Таблица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5509416"/>
              </p:ext>
            </p:extLst>
          </p:nvPr>
        </p:nvGraphicFramePr>
        <p:xfrm>
          <a:off x="179512" y="3228961"/>
          <a:ext cx="8710120" cy="1352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8765"/>
                <a:gridCol w="1088765"/>
                <a:gridCol w="1088765"/>
                <a:gridCol w="1088765"/>
                <a:gridCol w="1088765"/>
                <a:gridCol w="1088765"/>
                <a:gridCol w="1100258"/>
                <a:gridCol w="1077272"/>
              </a:tblGrid>
              <a:tr h="712087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3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5" name="TextBox 164"/>
          <p:cNvSpPr txBox="1"/>
          <p:nvPr/>
        </p:nvSpPr>
        <p:spPr>
          <a:xfrm>
            <a:off x="641175" y="3585210"/>
            <a:ext cx="61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6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539552" y="2708920"/>
            <a:ext cx="7230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Какие числа можно записать в «окошках»?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9516" y="4585199"/>
            <a:ext cx="1026580" cy="179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1113" y="4612951"/>
            <a:ext cx="1026580" cy="179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3761" y="4543246"/>
            <a:ext cx="1026580" cy="179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215" y="4557198"/>
            <a:ext cx="1026580" cy="179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222" y="4612952"/>
            <a:ext cx="1026580" cy="179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3855" y="4581128"/>
            <a:ext cx="1026580" cy="179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6268" y="4656384"/>
            <a:ext cx="1026580" cy="179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400" y="4585199"/>
            <a:ext cx="1026580" cy="179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694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  <p:bldP spid="343" grpId="0"/>
      <p:bldP spid="344" grpId="0"/>
      <p:bldP spid="345" grpId="0"/>
      <p:bldP spid="346" grpId="0"/>
      <p:bldP spid="357" grpId="0"/>
      <p:bldP spid="159" grpId="0"/>
      <p:bldP spid="165" grpId="0"/>
      <p:bldP spid="1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266"/>
          <p:cNvSpPr txBox="1"/>
          <p:nvPr/>
        </p:nvSpPr>
        <p:spPr>
          <a:xfrm>
            <a:off x="611560" y="764704"/>
            <a:ext cx="550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Расскажите о числе восемь: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291"/>
          <p:cNvGrpSpPr/>
          <p:nvPr/>
        </p:nvGrpSpPr>
        <p:grpSpPr>
          <a:xfrm>
            <a:off x="323528" y="1484784"/>
            <a:ext cx="954825" cy="1146256"/>
            <a:chOff x="611560" y="5229200"/>
            <a:chExt cx="954825" cy="1146256"/>
          </a:xfrm>
        </p:grpSpPr>
        <p:sp>
          <p:nvSpPr>
            <p:cNvPr id="293" name="TextBox 292"/>
            <p:cNvSpPr txBox="1"/>
            <p:nvPr/>
          </p:nvSpPr>
          <p:spPr>
            <a:xfrm>
              <a:off x="611560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Группа 293"/>
            <p:cNvGrpSpPr/>
            <p:nvPr/>
          </p:nvGrpSpPr>
          <p:grpSpPr>
            <a:xfrm>
              <a:off x="755576" y="5229200"/>
              <a:ext cx="810809" cy="1027276"/>
              <a:chOff x="1174600" y="5282044"/>
              <a:chExt cx="810809" cy="1027276"/>
            </a:xfrm>
          </p:grpSpPr>
          <p:sp>
            <p:nvSpPr>
              <p:cNvPr id="295" name="TextBox 29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" name="Группа 29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00" name="Прямая соединительная линия 299"/>
                <p:cNvCxnSpPr>
                  <a:stCxn id="29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Прямая соединительная линия 300"/>
                <p:cNvCxnSpPr>
                  <a:stCxn id="29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Группа 29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298" name="Прямая соединительная линия 29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Прямая соединительная линия 29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Группа 301"/>
          <p:cNvGrpSpPr/>
          <p:nvPr/>
        </p:nvGrpSpPr>
        <p:grpSpPr>
          <a:xfrm>
            <a:off x="1691680" y="1484784"/>
            <a:ext cx="896139" cy="1146256"/>
            <a:chOff x="2267744" y="5229200"/>
            <a:chExt cx="896139" cy="1146256"/>
          </a:xfrm>
        </p:grpSpPr>
        <p:grpSp>
          <p:nvGrpSpPr>
            <p:cNvPr id="9" name="Группа 302"/>
            <p:cNvGrpSpPr/>
            <p:nvPr/>
          </p:nvGrpSpPr>
          <p:grpSpPr>
            <a:xfrm>
              <a:off x="2353074" y="5229200"/>
              <a:ext cx="810809" cy="1027276"/>
              <a:chOff x="1174600" y="5282044"/>
              <a:chExt cx="810809" cy="1027276"/>
            </a:xfrm>
          </p:grpSpPr>
          <p:sp>
            <p:nvSpPr>
              <p:cNvPr id="305" name="TextBox 30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" name="Группа 30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10" name="Прямая соединительная линия 309"/>
                <p:cNvCxnSpPr>
                  <a:stCxn id="30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Прямая соединительная линия 310"/>
                <p:cNvCxnSpPr>
                  <a:stCxn id="30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Группа 30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08" name="Прямая соединительная линия 30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Прямая соединительная линия 30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4" name="TextBox 303"/>
            <p:cNvSpPr txBox="1"/>
            <p:nvPr/>
          </p:nvSpPr>
          <p:spPr>
            <a:xfrm>
              <a:off x="2267744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Группа 311"/>
          <p:cNvGrpSpPr/>
          <p:nvPr/>
        </p:nvGrpSpPr>
        <p:grpSpPr>
          <a:xfrm>
            <a:off x="3131840" y="1484784"/>
            <a:ext cx="834603" cy="1146256"/>
            <a:chOff x="3926778" y="5229200"/>
            <a:chExt cx="834603" cy="1146256"/>
          </a:xfrm>
        </p:grpSpPr>
        <p:grpSp>
          <p:nvGrpSpPr>
            <p:cNvPr id="13" name="Группа 312"/>
            <p:cNvGrpSpPr/>
            <p:nvPr/>
          </p:nvGrpSpPr>
          <p:grpSpPr>
            <a:xfrm>
              <a:off x="3950572" y="5229200"/>
              <a:ext cx="810809" cy="1027276"/>
              <a:chOff x="1174600" y="5282044"/>
              <a:chExt cx="810809" cy="1027276"/>
            </a:xfrm>
          </p:grpSpPr>
          <p:sp>
            <p:nvSpPr>
              <p:cNvPr id="315" name="TextBox 31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4" name="Группа 31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20" name="Прямая соединительная линия 319"/>
                <p:cNvCxnSpPr>
                  <a:stCxn id="31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Прямая соединительная линия 320"/>
                <p:cNvCxnSpPr>
                  <a:stCxn id="31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Группа 31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18" name="Прямая соединительная линия 31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Прямая соединительная линия 31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14" name="TextBox 313"/>
            <p:cNvSpPr txBox="1"/>
            <p:nvPr/>
          </p:nvSpPr>
          <p:spPr>
            <a:xfrm>
              <a:off x="3926778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Группа 321"/>
          <p:cNvGrpSpPr/>
          <p:nvPr/>
        </p:nvGrpSpPr>
        <p:grpSpPr>
          <a:xfrm>
            <a:off x="4427984" y="1484784"/>
            <a:ext cx="875982" cy="1146256"/>
            <a:chOff x="5482897" y="5229200"/>
            <a:chExt cx="875982" cy="1146256"/>
          </a:xfrm>
        </p:grpSpPr>
        <p:grpSp>
          <p:nvGrpSpPr>
            <p:cNvPr id="17" name="Группа 322"/>
            <p:cNvGrpSpPr/>
            <p:nvPr/>
          </p:nvGrpSpPr>
          <p:grpSpPr>
            <a:xfrm>
              <a:off x="5548070" y="5229200"/>
              <a:ext cx="810809" cy="1027276"/>
              <a:chOff x="1174600" y="5282044"/>
              <a:chExt cx="810809" cy="1027276"/>
            </a:xfrm>
          </p:grpSpPr>
          <p:sp>
            <p:nvSpPr>
              <p:cNvPr id="325" name="TextBox 32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8" name="Группа 32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30" name="Прямая соединительная линия 329"/>
                <p:cNvCxnSpPr>
                  <a:stCxn id="32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Прямая соединительная линия 330"/>
                <p:cNvCxnSpPr>
                  <a:stCxn id="32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Группа 32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28" name="Прямая соединительная линия 32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Прямая соединительная линия 32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24" name="TextBox 323"/>
            <p:cNvSpPr txBox="1"/>
            <p:nvPr/>
          </p:nvSpPr>
          <p:spPr>
            <a:xfrm>
              <a:off x="5482897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Группа 331"/>
          <p:cNvGrpSpPr/>
          <p:nvPr/>
        </p:nvGrpSpPr>
        <p:grpSpPr>
          <a:xfrm>
            <a:off x="5724128" y="1484784"/>
            <a:ext cx="875510" cy="1146256"/>
            <a:chOff x="7080866" y="5229200"/>
            <a:chExt cx="875510" cy="1146256"/>
          </a:xfrm>
        </p:grpSpPr>
        <p:grpSp>
          <p:nvGrpSpPr>
            <p:cNvPr id="21" name="Группа 332"/>
            <p:cNvGrpSpPr/>
            <p:nvPr/>
          </p:nvGrpSpPr>
          <p:grpSpPr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335" name="TextBox 334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2" name="Группа 335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40" name="Прямая соединительная линия 339"/>
                <p:cNvCxnSpPr>
                  <a:stCxn id="335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Прямая соединительная линия 340"/>
                <p:cNvCxnSpPr>
                  <a:stCxn id="335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Группа 336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38" name="Прямая соединительная линия 337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Прямая соединительная линия 338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4" name="TextBox 333"/>
            <p:cNvSpPr txBox="1"/>
            <p:nvPr/>
          </p:nvSpPr>
          <p:spPr>
            <a:xfrm>
              <a:off x="7080866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2" name="TextBox 341"/>
          <p:cNvSpPr txBox="1"/>
          <p:nvPr/>
        </p:nvSpPr>
        <p:spPr>
          <a:xfrm>
            <a:off x="941985" y="21136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3" name="TextBox 342"/>
          <p:cNvSpPr txBox="1"/>
          <p:nvPr/>
        </p:nvSpPr>
        <p:spPr>
          <a:xfrm>
            <a:off x="2270594" y="21136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4" name="TextBox 343"/>
          <p:cNvSpPr txBox="1"/>
          <p:nvPr/>
        </p:nvSpPr>
        <p:spPr>
          <a:xfrm>
            <a:off x="3635896" y="21136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4957247" y="21136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6" name="TextBox 345"/>
          <p:cNvSpPr txBox="1"/>
          <p:nvPr/>
        </p:nvSpPr>
        <p:spPr>
          <a:xfrm>
            <a:off x="6314456" y="2113692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Группа 346"/>
          <p:cNvGrpSpPr/>
          <p:nvPr/>
        </p:nvGrpSpPr>
        <p:grpSpPr>
          <a:xfrm>
            <a:off x="6948264" y="1484784"/>
            <a:ext cx="875510" cy="1146256"/>
            <a:chOff x="7080866" y="5229200"/>
            <a:chExt cx="875510" cy="1146256"/>
          </a:xfrm>
        </p:grpSpPr>
        <p:grpSp>
          <p:nvGrpSpPr>
            <p:cNvPr id="25" name="Группа 347"/>
            <p:cNvGrpSpPr/>
            <p:nvPr/>
          </p:nvGrpSpPr>
          <p:grpSpPr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350" name="TextBox 349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6" name="Группа 350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355" name="Прямая соединительная линия 354"/>
                <p:cNvCxnSpPr>
                  <a:stCxn id="350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Прямая соединительная линия 355"/>
                <p:cNvCxnSpPr>
                  <a:stCxn id="350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Группа 351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353" name="Прямая соединительная линия 352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Прямая соединительная линия 353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49" name="TextBox 348"/>
            <p:cNvSpPr txBox="1"/>
            <p:nvPr/>
          </p:nvSpPr>
          <p:spPr>
            <a:xfrm>
              <a:off x="7080866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7" name="TextBox 356"/>
          <p:cNvSpPr txBox="1"/>
          <p:nvPr/>
        </p:nvSpPr>
        <p:spPr>
          <a:xfrm>
            <a:off x="7463734" y="2097926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Группа 148"/>
          <p:cNvGrpSpPr/>
          <p:nvPr/>
        </p:nvGrpSpPr>
        <p:grpSpPr>
          <a:xfrm>
            <a:off x="8016970" y="1490656"/>
            <a:ext cx="875510" cy="1146256"/>
            <a:chOff x="7080866" y="5229200"/>
            <a:chExt cx="875510" cy="1146256"/>
          </a:xfrm>
        </p:grpSpPr>
        <p:grpSp>
          <p:nvGrpSpPr>
            <p:cNvPr id="29" name="Группа 149"/>
            <p:cNvGrpSpPr/>
            <p:nvPr/>
          </p:nvGrpSpPr>
          <p:grpSpPr>
            <a:xfrm>
              <a:off x="7145567" y="5229200"/>
              <a:ext cx="810809" cy="1027276"/>
              <a:chOff x="1174600" y="5282044"/>
              <a:chExt cx="810809" cy="1027276"/>
            </a:xfrm>
          </p:grpSpPr>
          <p:sp>
            <p:nvSpPr>
              <p:cNvPr id="152" name="TextBox 151"/>
              <p:cNvSpPr txBox="1"/>
              <p:nvPr/>
            </p:nvSpPr>
            <p:spPr>
              <a:xfrm>
                <a:off x="1357885" y="5282044"/>
                <a:ext cx="357190" cy="52322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ru-RU" sz="2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0" name="Группа 152"/>
              <p:cNvGrpSpPr/>
              <p:nvPr/>
            </p:nvGrpSpPr>
            <p:grpSpPr>
              <a:xfrm>
                <a:off x="1288494" y="5805264"/>
                <a:ext cx="520575" cy="144016"/>
                <a:chOff x="1288494" y="5805264"/>
                <a:chExt cx="520575" cy="144016"/>
              </a:xfrm>
            </p:grpSpPr>
            <p:cxnSp>
              <p:nvCxnSpPr>
                <p:cNvPr id="157" name="Прямая соединительная линия 156"/>
                <p:cNvCxnSpPr>
                  <a:stCxn id="152" idx="2"/>
                </p:cNvCxnSpPr>
                <p:nvPr/>
              </p:nvCxnSpPr>
              <p:spPr>
                <a:xfrm flipH="1">
                  <a:off x="1288494" y="5805264"/>
                  <a:ext cx="247986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Прямая соединительная линия 157"/>
                <p:cNvCxnSpPr>
                  <a:stCxn id="152" idx="2"/>
                </p:cNvCxnSpPr>
                <p:nvPr/>
              </p:nvCxnSpPr>
              <p:spPr>
                <a:xfrm>
                  <a:off x="1536480" y="5805264"/>
                  <a:ext cx="272589" cy="144016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Группа 153"/>
              <p:cNvGrpSpPr/>
              <p:nvPr/>
            </p:nvGrpSpPr>
            <p:grpSpPr>
              <a:xfrm>
                <a:off x="1174600" y="6309320"/>
                <a:ext cx="810809" cy="0"/>
                <a:chOff x="1174600" y="6309320"/>
                <a:chExt cx="810809" cy="0"/>
              </a:xfrm>
            </p:grpSpPr>
            <p:cxnSp>
              <p:nvCxnSpPr>
                <p:cNvPr id="155" name="Прямая соединительная линия 154"/>
                <p:cNvCxnSpPr/>
                <p:nvPr/>
              </p:nvCxnSpPr>
              <p:spPr>
                <a:xfrm>
                  <a:off x="1672774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Прямая соединительная линия 155"/>
                <p:cNvCxnSpPr/>
                <p:nvPr/>
              </p:nvCxnSpPr>
              <p:spPr>
                <a:xfrm>
                  <a:off x="1174600" y="6309320"/>
                  <a:ext cx="312635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51" name="TextBox 150"/>
            <p:cNvSpPr txBox="1"/>
            <p:nvPr/>
          </p:nvSpPr>
          <p:spPr>
            <a:xfrm>
              <a:off x="7080866" y="5852236"/>
              <a:ext cx="35719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9" name="TextBox 158"/>
          <p:cNvSpPr txBox="1"/>
          <p:nvPr/>
        </p:nvSpPr>
        <p:spPr>
          <a:xfrm>
            <a:off x="8532440" y="2103798"/>
            <a:ext cx="3571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307959"/>
              </p:ext>
            </p:extLst>
          </p:nvPr>
        </p:nvGraphicFramePr>
        <p:xfrm>
          <a:off x="179512" y="3228961"/>
          <a:ext cx="8710120" cy="1352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8765"/>
                <a:gridCol w="1088765"/>
                <a:gridCol w="1088765"/>
                <a:gridCol w="1088765"/>
                <a:gridCol w="1088765"/>
                <a:gridCol w="1088765"/>
                <a:gridCol w="1100258"/>
                <a:gridCol w="1077272"/>
              </a:tblGrid>
              <a:tr h="712087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3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1175" y="3585210"/>
            <a:ext cx="61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6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51520" y="5661248"/>
            <a:ext cx="441146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932680" y="5661248"/>
            <a:ext cx="441146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536867" y="5661248"/>
            <a:ext cx="441146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184939" y="5661248"/>
            <a:ext cx="441146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2780759" y="5661248"/>
            <a:ext cx="441146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367620" y="5661248"/>
            <a:ext cx="441146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3943684" y="5661248"/>
            <a:ext cx="441146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939694" y="5661481"/>
            <a:ext cx="441146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519748" y="5661248"/>
            <a:ext cx="441146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530998" y="5667777"/>
            <a:ext cx="441146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9551" y="2679303"/>
            <a:ext cx="6835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Какие числа можно записать в «окошках»?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0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16281E-7 L -0.11024 -0.25185 " pathEditMode="relative" ptsTypes="AA">
                                      <p:cBhvr>
                                        <p:cTn id="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8575E-6 L 0.08663 -0.24144 " pathEditMode="relative" ptsTypes="AA">
                                      <p:cBhvr>
                                        <p:cTn id="1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16281E-7 L 0.27552 -0.26226 " pathEditMode="relative" ptsTypes="AA">
                                      <p:cBhvr>
                                        <p:cTn id="1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8575E-6 L 0.46458 -0.25185 " pathEditMode="relative" ptsTypes="AA">
                                      <p:cBhvr>
                                        <p:cTn id="1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8575E-6 L 0.65364 -0.25185 " pathEditMode="relative" ptsTypes="AA">
                                      <p:cBhvr>
                                        <p:cTn id="2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4.16281E-7 L 0.83473 -0.26226 " pathEditMode="relative" ptsTypes="AA">
                                      <p:cBhvr>
                                        <p:cTn id="2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80648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052736"/>
            <a:ext cx="1883272" cy="9951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С.56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67744" y="476672"/>
            <a:ext cx="4680520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Работа по учебнику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836712"/>
            <a:ext cx="1883272" cy="9951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С.56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56084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36912"/>
            <a:ext cx="7560840" cy="173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013175"/>
            <a:ext cx="7416824" cy="12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4437112"/>
            <a:ext cx="1883272" cy="9951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С.57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267744" y="476672"/>
            <a:ext cx="4680520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Работа по учебнику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467544" y="1052736"/>
            <a:ext cx="4448175" cy="4619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Назови предыдущие числа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5123" name="WordArt 2"/>
          <p:cNvSpPr>
            <a:spLocks noChangeArrowheads="1" noChangeShapeType="1" noTextEdit="1"/>
          </p:cNvSpPr>
          <p:nvPr/>
        </p:nvSpPr>
        <p:spPr bwMode="auto">
          <a:xfrm>
            <a:off x="714375" y="1285875"/>
            <a:ext cx="7429500" cy="3714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6    8    10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404664"/>
            <a:ext cx="6912768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Устный счет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332656"/>
            <a:ext cx="6336704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Работа </a:t>
            </a:r>
            <a:r>
              <a:rPr lang="ru-RU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в рабочей тетради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764704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С. 22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36712"/>
            <a:ext cx="6279071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467544" y="836712"/>
            <a:ext cx="4505325" cy="46196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Увеличь данные числа на 2.</a:t>
            </a:r>
          </a:p>
        </p:txBody>
      </p:sp>
      <p:sp>
        <p:nvSpPr>
          <p:cNvPr id="6147" name="WordArt 2"/>
          <p:cNvSpPr>
            <a:spLocks noChangeArrowheads="1" noChangeShapeType="1" noTextEdit="1"/>
          </p:cNvSpPr>
          <p:nvPr/>
        </p:nvSpPr>
        <p:spPr bwMode="auto">
          <a:xfrm>
            <a:off x="428625" y="857250"/>
            <a:ext cx="7715250" cy="3929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3    6    8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47664" y="404664"/>
            <a:ext cx="6912768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Устный счет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539552" y="836712"/>
            <a:ext cx="4419600" cy="46196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Вставь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пропущенные</a:t>
            </a:r>
            <a:r>
              <a:rPr lang="ru-RU" sz="2400" b="1" dirty="0">
                <a:solidFill>
                  <a:srgbClr val="7030A0"/>
                </a:solidFill>
              </a:rPr>
              <a:t> числа.</a:t>
            </a:r>
          </a:p>
        </p:txBody>
      </p:sp>
      <p:sp>
        <p:nvSpPr>
          <p:cNvPr id="7171" name="WordArt 2"/>
          <p:cNvSpPr>
            <a:spLocks noChangeArrowheads="1" noChangeShapeType="1" noTextEdit="1"/>
          </p:cNvSpPr>
          <p:nvPr/>
        </p:nvSpPr>
        <p:spPr bwMode="auto">
          <a:xfrm>
            <a:off x="1619672" y="1196752"/>
            <a:ext cx="5819775" cy="165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3 +          = 7</a:t>
            </a:r>
          </a:p>
        </p:txBody>
      </p:sp>
      <p:sp>
        <p:nvSpPr>
          <p:cNvPr id="7172" name="WordArt 3"/>
          <p:cNvSpPr>
            <a:spLocks noChangeArrowheads="1" noChangeShapeType="1" noTextEdit="1"/>
          </p:cNvSpPr>
          <p:nvPr/>
        </p:nvSpPr>
        <p:spPr bwMode="auto">
          <a:xfrm>
            <a:off x="1619672" y="2924944"/>
            <a:ext cx="5819775" cy="165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2 +          = 7</a:t>
            </a:r>
          </a:p>
        </p:txBody>
      </p:sp>
      <p:sp>
        <p:nvSpPr>
          <p:cNvPr id="7173" name="WordArt 4"/>
          <p:cNvSpPr>
            <a:spLocks noChangeArrowheads="1" noChangeShapeType="1" noTextEdit="1"/>
          </p:cNvSpPr>
          <p:nvPr/>
        </p:nvSpPr>
        <p:spPr bwMode="auto">
          <a:xfrm>
            <a:off x="1691680" y="4581128"/>
            <a:ext cx="5819775" cy="165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1 +          = 7</a:t>
            </a: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995936" y="1124744"/>
            <a:ext cx="1143000" cy="165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4 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3995936" y="2924944"/>
            <a:ext cx="1143000" cy="165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5 </a:t>
            </a: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4067944" y="4653136"/>
            <a:ext cx="1143000" cy="1654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6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547664" y="404664"/>
            <a:ext cx="6912768" cy="64807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07526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8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Устный счет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611560" y="404664"/>
            <a:ext cx="8064896" cy="156966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Стрекоза сидит не на цветке и не на листке. Кузнечик сидит не на грибке и не на цветке. Божья коровка сидит не на листке и не на грибке. Кто на чем сидит?</a:t>
            </a:r>
          </a:p>
        </p:txBody>
      </p:sp>
      <p:pic>
        <p:nvPicPr>
          <p:cNvPr id="8195" name="Picture 5" descr="D:\клипарты\грибы\a27dd572d3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143375"/>
            <a:ext cx="15748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D:\клипарты\еда раст\0_5b276_77062377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2968625"/>
            <a:ext cx="21431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 descr="D:\клипарты\букеты\3afbc10d50c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3470275"/>
            <a:ext cx="2500312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клипарты\насекомые\strek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8461153">
            <a:off x="3786188" y="1428750"/>
            <a:ext cx="2500312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D:\клипарты\насекомые\298c6bd38d4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1844824"/>
            <a:ext cx="22447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edu.zelenogorsk.ru/projs/eko/nasek/2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88" y="1428750"/>
            <a:ext cx="27654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2544E-6 L -0.38923 0.185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71785E-6 L -0.43334 0.303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15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9.80574E-7 L 0.51979 0.18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1428750" y="1071563"/>
            <a:ext cx="7000875" cy="2571750"/>
          </a:xfrm>
          <a:prstGeom prst="rtTriangl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571625" y="1714500"/>
            <a:ext cx="3286125" cy="1928813"/>
          </a:xfrm>
          <a:prstGeom prst="triangl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0" name="TextBox 11"/>
          <p:cNvSpPr txBox="1">
            <a:spLocks noChangeArrowheads="1"/>
          </p:cNvSpPr>
          <p:nvPr/>
        </p:nvSpPr>
        <p:spPr bwMode="auto">
          <a:xfrm>
            <a:off x="539552" y="4941168"/>
            <a:ext cx="5843588" cy="461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Сколько  треугольников на рисунке?</a:t>
            </a:r>
          </a:p>
        </p:txBody>
      </p:sp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7143750" y="357188"/>
            <a:ext cx="1554163" cy="2359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7F75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 bwMode="auto">
          <a:xfrm>
            <a:off x="7812360" y="1268760"/>
            <a:ext cx="360040" cy="504056"/>
          </a:xfrm>
          <a:prstGeom prst="ellipse">
            <a:avLst/>
          </a:prstGeom>
          <a:solidFill>
            <a:srgbClr val="FFE5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Gothic" charset="-128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585061"/>
            <a:ext cx="5357812" cy="31393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Решила старушка ватрушки испечь.</a:t>
            </a:r>
            <a:br>
              <a:rPr lang="ru-RU" b="1" i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Поставила тесто, да печь затопила.</a:t>
            </a:r>
            <a:br>
              <a:rPr lang="ru-RU" b="1" i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Решила старушка ватрушки испечь,</a:t>
            </a:r>
            <a:br>
              <a:rPr lang="ru-RU" b="1" i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А сколько их надо — совсем позабыла.</a:t>
            </a:r>
            <a:br>
              <a:rPr lang="ru-RU" b="1" i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Две штучки — для внучки,</a:t>
            </a:r>
            <a:br>
              <a:rPr lang="ru-RU" b="1" i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Две штучки — для деда,</a:t>
            </a:r>
            <a:br>
              <a:rPr lang="ru-RU" b="1" i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Две штучки — для Тани,</a:t>
            </a:r>
            <a:br>
              <a:rPr lang="ru-RU" b="1" i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Дочурки соседа...</a:t>
            </a:r>
            <a:br>
              <a:rPr lang="ru-RU" b="1" i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Считала, считала, да сбилась,</a:t>
            </a:r>
            <a:br>
              <a:rPr lang="ru-RU" b="1" i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А печь-то совсем протопилась!</a:t>
            </a:r>
            <a:br>
              <a:rPr lang="ru-RU" b="1" i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Помоги старушке сосчитать ватрушки.</a:t>
            </a:r>
            <a:endParaRPr lang="ru-RU" b="1" dirty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pic>
        <p:nvPicPr>
          <p:cNvPr id="10243" name="Picture 3" descr="http://crystal-penza.ru/images/subgroups/big/10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43313"/>
            <a:ext cx="153193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http://crystal-penza.ru/images/subgroups/big/10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5143500"/>
            <a:ext cx="1531937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3" descr="http://crystal-penza.ru/images/subgroups/big/10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571500"/>
            <a:ext cx="153193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3" descr="http://crystal-penza.ru/images/subgroups/big/10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1928813"/>
            <a:ext cx="153193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3" descr="http://crystal-penza.ru/images/subgroups/big/10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3714750"/>
            <a:ext cx="153193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3" descr="http://crystal-penza.ru/images/subgroups/big/10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0" y="5000625"/>
            <a:ext cx="153193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4" descr="D:\клипарты\люди\семья\aae156c317d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3357563"/>
            <a:ext cx="2365375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5" descr="D:\клипарты\люди\02d0bddb9b2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836712"/>
            <a:ext cx="22653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6" descr="D:\клипарты\люди\2d910bc4f87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3573015"/>
            <a:ext cx="2286000" cy="314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4572000" y="1844824"/>
            <a:ext cx="1143000" cy="1838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6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144"/>
          <p:cNvSpPr txBox="1"/>
          <p:nvPr/>
        </p:nvSpPr>
        <p:spPr>
          <a:xfrm>
            <a:off x="539552" y="4286256"/>
            <a:ext cx="824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Составьте выражение к рисунку</a:t>
            </a: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+ 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7459013" y="3241444"/>
            <a:ext cx="41229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38"/>
          <p:cNvGrpSpPr/>
          <p:nvPr/>
        </p:nvGrpSpPr>
        <p:grpSpPr>
          <a:xfrm>
            <a:off x="6876256" y="2780928"/>
            <a:ext cx="455418" cy="143670"/>
            <a:chOff x="3737068" y="2714620"/>
            <a:chExt cx="455418" cy="143670"/>
          </a:xfrm>
        </p:grpSpPr>
        <p:cxnSp>
          <p:nvCxnSpPr>
            <p:cNvPr id="116" name="Прямая соединительная линия 115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Прямоугольник 153"/>
          <p:cNvSpPr/>
          <p:nvPr/>
        </p:nvSpPr>
        <p:spPr>
          <a:xfrm>
            <a:off x="6539246" y="3272853"/>
            <a:ext cx="41520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7452320" y="3242472"/>
            <a:ext cx="41520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138"/>
          <p:cNvGrpSpPr/>
          <p:nvPr/>
        </p:nvGrpSpPr>
        <p:grpSpPr>
          <a:xfrm>
            <a:off x="5940152" y="2786058"/>
            <a:ext cx="455418" cy="143670"/>
            <a:chOff x="3737068" y="2714620"/>
            <a:chExt cx="455418" cy="143670"/>
          </a:xfrm>
        </p:grpSpPr>
        <p:cxnSp>
          <p:nvCxnSpPr>
            <p:cNvPr id="104" name="Прямая соединительная линия 103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138"/>
          <p:cNvGrpSpPr/>
          <p:nvPr/>
        </p:nvGrpSpPr>
        <p:grpSpPr>
          <a:xfrm>
            <a:off x="4139952" y="2786058"/>
            <a:ext cx="455418" cy="143670"/>
            <a:chOff x="3737068" y="2714620"/>
            <a:chExt cx="455418" cy="143670"/>
          </a:xfrm>
        </p:grpSpPr>
        <p:cxnSp>
          <p:nvCxnSpPr>
            <p:cNvPr id="108" name="Прямая соединительная линия 107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38"/>
          <p:cNvGrpSpPr/>
          <p:nvPr/>
        </p:nvGrpSpPr>
        <p:grpSpPr>
          <a:xfrm>
            <a:off x="3252486" y="2786058"/>
            <a:ext cx="455418" cy="143670"/>
            <a:chOff x="3737068" y="2714620"/>
            <a:chExt cx="455418" cy="143670"/>
          </a:xfrm>
        </p:grpSpPr>
        <p:cxnSp>
          <p:nvCxnSpPr>
            <p:cNvPr id="112" name="Прямая соединительная линия 111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36"/>
          <p:cNvGrpSpPr/>
          <p:nvPr/>
        </p:nvGrpSpPr>
        <p:grpSpPr>
          <a:xfrm>
            <a:off x="2555776" y="2786058"/>
            <a:ext cx="455418" cy="143670"/>
            <a:chOff x="3737068" y="2714620"/>
            <a:chExt cx="455418" cy="143670"/>
          </a:xfrm>
        </p:grpSpPr>
        <p:cxnSp>
          <p:nvCxnSpPr>
            <p:cNvPr id="119" name="Прямая соединительная линия 118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38"/>
          <p:cNvGrpSpPr/>
          <p:nvPr/>
        </p:nvGrpSpPr>
        <p:grpSpPr>
          <a:xfrm>
            <a:off x="5052686" y="2785264"/>
            <a:ext cx="455418" cy="143670"/>
            <a:chOff x="3737068" y="2714620"/>
            <a:chExt cx="455418" cy="143670"/>
          </a:xfrm>
        </p:grpSpPr>
        <p:cxnSp>
          <p:nvCxnSpPr>
            <p:cNvPr id="123" name="Прямая соединительная линия 122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214314" y="3857628"/>
            <a:ext cx="8786842" cy="714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467544" y="476672"/>
            <a:ext cx="760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Помоги Пете ответить на вопросы.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1124744"/>
            <a:ext cx="26309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стало?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070421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Сколько вагонов было? 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655018" y="572165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227826" y="572165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941422" y="5721651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655018" y="571294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88872" y="5712940"/>
            <a:ext cx="415207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227826" y="571294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941422" y="5712940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3956700" y="5724545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714876" y="1082087"/>
            <a:ext cx="0" cy="9067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488872" y="5721651"/>
            <a:ext cx="41520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Группа 105"/>
          <p:cNvGrpSpPr/>
          <p:nvPr/>
        </p:nvGrpSpPr>
        <p:grpSpPr>
          <a:xfrm>
            <a:off x="214282" y="2214554"/>
            <a:ext cx="2003114" cy="1071570"/>
            <a:chOff x="428596" y="2428868"/>
            <a:chExt cx="2136654" cy="1214446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>
              <a:off x="1850870" y="3143248"/>
              <a:ext cx="71438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Группа 95"/>
            <p:cNvGrpSpPr/>
            <p:nvPr/>
          </p:nvGrpSpPr>
          <p:grpSpPr>
            <a:xfrm>
              <a:off x="428596" y="2428868"/>
              <a:ext cx="1571636" cy="1214446"/>
              <a:chOff x="1928794" y="2143116"/>
              <a:chExt cx="1571636" cy="1214446"/>
            </a:xfrm>
          </p:grpSpPr>
          <p:sp>
            <p:nvSpPr>
              <p:cNvPr id="80" name="Овал 79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рямоугольник 78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3" name="Прямая соединительная линия 72"/>
            <p:cNvCxnSpPr/>
            <p:nvPr/>
          </p:nvCxnSpPr>
          <p:spPr>
            <a:xfrm rot="5400000">
              <a:off x="1993745" y="3143249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>
              <a:off x="2428860" y="3143248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95"/>
          <p:cNvGrpSpPr/>
          <p:nvPr/>
        </p:nvGrpSpPr>
        <p:grpSpPr>
          <a:xfrm>
            <a:off x="1835696" y="2643182"/>
            <a:ext cx="736704" cy="642942"/>
            <a:chOff x="1928794" y="2143116"/>
            <a:chExt cx="1571636" cy="1214446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95"/>
          <p:cNvGrpSpPr/>
          <p:nvPr/>
        </p:nvGrpSpPr>
        <p:grpSpPr>
          <a:xfrm>
            <a:off x="2755176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87" name="Прямоугольник 86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95"/>
          <p:cNvGrpSpPr/>
          <p:nvPr/>
        </p:nvGrpSpPr>
        <p:grpSpPr>
          <a:xfrm>
            <a:off x="3635896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1" name="Прямоугольник 90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95"/>
          <p:cNvGrpSpPr/>
          <p:nvPr/>
        </p:nvGrpSpPr>
        <p:grpSpPr>
          <a:xfrm>
            <a:off x="5453029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5" name="Прямоугольник 94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95"/>
          <p:cNvGrpSpPr/>
          <p:nvPr/>
        </p:nvGrpSpPr>
        <p:grpSpPr>
          <a:xfrm>
            <a:off x="4555376" y="2643182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99" name="Прямоугольник 98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44724"/>
            <a:ext cx="7493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" name="Прямоугольник 151"/>
          <p:cNvSpPr/>
          <p:nvPr/>
        </p:nvSpPr>
        <p:spPr>
          <a:xfrm>
            <a:off x="3956037" y="5733410"/>
            <a:ext cx="41520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3295612" y="5733256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4716016" y="5733256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54636"/>
            <a:ext cx="7493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5" name="Прямоугольник 124"/>
          <p:cNvSpPr/>
          <p:nvPr/>
        </p:nvSpPr>
        <p:spPr>
          <a:xfrm>
            <a:off x="5436096" y="5733256"/>
            <a:ext cx="412292" cy="58477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81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22621 0.366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9" y="1831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64292E-7 L 0.65347 -0.2083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00347 L 0.20816 -0.2067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24" grpId="0" animBg="1"/>
      <p:bldP spid="154" grpId="0" animBg="1"/>
      <p:bldP spid="151" grpId="0" animBg="1"/>
      <p:bldP spid="151" grpId="1" animBg="1"/>
      <p:bldP spid="9" grpId="0"/>
      <p:bldP spid="10" grpId="0"/>
      <p:bldP spid="61" grpId="0" animBg="1"/>
      <p:bldP spid="125" grpId="0" animBg="1"/>
      <p:bldP spid="1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36512" y="3929066"/>
            <a:ext cx="8786842" cy="7143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467544" y="764704"/>
            <a:ext cx="8064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Сколько  точек надо нарисовать Пете на последней карточке?</a:t>
            </a:r>
          </a:p>
        </p:txBody>
      </p:sp>
      <p:pic>
        <p:nvPicPr>
          <p:cNvPr id="15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776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1410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204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4900" y="5589240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pic>
        <p:nvPicPr>
          <p:cNvPr id="159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1884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8868" y="5589240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9502" y="5589240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6490" y="5611093"/>
            <a:ext cx="6699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32553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3541" y="3227791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27791"/>
            <a:ext cx="6699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27791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32553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9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7068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745" y="5622205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1" name="TextBox 170"/>
          <p:cNvSpPr txBox="1"/>
          <p:nvPr/>
        </p:nvSpPr>
        <p:spPr>
          <a:xfrm>
            <a:off x="539552" y="1340768"/>
            <a:ext cx="7599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  <a:cs typeface="Arial" pitchFamily="34" charset="0"/>
              </a:rPr>
              <a:t>Сколько  всего вагонов? Какой по счёту последний?</a:t>
            </a:r>
          </a:p>
        </p:txBody>
      </p:sp>
      <p:pic>
        <p:nvPicPr>
          <p:cNvPr id="16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7893" y="3227791"/>
            <a:ext cx="676275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grpSp>
        <p:nvGrpSpPr>
          <p:cNvPr id="2" name="Группа 138"/>
          <p:cNvGrpSpPr/>
          <p:nvPr/>
        </p:nvGrpSpPr>
        <p:grpSpPr>
          <a:xfrm>
            <a:off x="6876256" y="2627222"/>
            <a:ext cx="455418" cy="143670"/>
            <a:chOff x="3737068" y="2714620"/>
            <a:chExt cx="455418" cy="143670"/>
          </a:xfrm>
        </p:grpSpPr>
        <p:cxnSp>
          <p:nvCxnSpPr>
            <p:cNvPr id="113" name="Прямая соединительная линия 112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38"/>
          <p:cNvGrpSpPr/>
          <p:nvPr/>
        </p:nvGrpSpPr>
        <p:grpSpPr>
          <a:xfrm>
            <a:off x="5940152" y="2632352"/>
            <a:ext cx="455418" cy="143670"/>
            <a:chOff x="3737068" y="2714620"/>
            <a:chExt cx="455418" cy="143670"/>
          </a:xfrm>
        </p:grpSpPr>
        <p:cxnSp>
          <p:nvCxnSpPr>
            <p:cNvPr id="118" name="Прямая соединительная линия 117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138"/>
          <p:cNvGrpSpPr/>
          <p:nvPr/>
        </p:nvGrpSpPr>
        <p:grpSpPr>
          <a:xfrm>
            <a:off x="4139952" y="2632352"/>
            <a:ext cx="455418" cy="143670"/>
            <a:chOff x="3737068" y="2714620"/>
            <a:chExt cx="455418" cy="143670"/>
          </a:xfrm>
        </p:grpSpPr>
        <p:cxnSp>
          <p:nvCxnSpPr>
            <p:cNvPr id="122" name="Прямая соединительная линия 121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138"/>
          <p:cNvGrpSpPr/>
          <p:nvPr/>
        </p:nvGrpSpPr>
        <p:grpSpPr>
          <a:xfrm>
            <a:off x="3252486" y="2632352"/>
            <a:ext cx="455418" cy="143670"/>
            <a:chOff x="3737068" y="2714620"/>
            <a:chExt cx="455418" cy="143670"/>
          </a:xfrm>
        </p:grpSpPr>
        <p:cxnSp>
          <p:nvCxnSpPr>
            <p:cNvPr id="126" name="Прямая соединительная линия 125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36"/>
          <p:cNvGrpSpPr/>
          <p:nvPr/>
        </p:nvGrpSpPr>
        <p:grpSpPr>
          <a:xfrm>
            <a:off x="2555776" y="2632352"/>
            <a:ext cx="455418" cy="143670"/>
            <a:chOff x="3737068" y="2714620"/>
            <a:chExt cx="455418" cy="143670"/>
          </a:xfrm>
        </p:grpSpPr>
        <p:cxnSp>
          <p:nvCxnSpPr>
            <p:cNvPr id="130" name="Прямая соединительная линия 129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138"/>
          <p:cNvGrpSpPr/>
          <p:nvPr/>
        </p:nvGrpSpPr>
        <p:grpSpPr>
          <a:xfrm>
            <a:off x="5052686" y="2631558"/>
            <a:ext cx="455418" cy="143670"/>
            <a:chOff x="3737068" y="2714620"/>
            <a:chExt cx="455418" cy="143670"/>
          </a:xfrm>
        </p:grpSpPr>
        <p:cxnSp>
          <p:nvCxnSpPr>
            <p:cNvPr id="135" name="Прямая соединительная линия 134"/>
            <p:cNvCxnSpPr/>
            <p:nvPr/>
          </p:nvCxnSpPr>
          <p:spPr>
            <a:xfrm>
              <a:off x="3737068" y="2784470"/>
              <a:ext cx="45541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rot="5400000">
              <a:off x="3785785" y="2785661"/>
              <a:ext cx="143670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 rot="5400000">
              <a:off x="4000099" y="2785661"/>
              <a:ext cx="142876" cy="7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105"/>
          <p:cNvGrpSpPr/>
          <p:nvPr/>
        </p:nvGrpSpPr>
        <p:grpSpPr>
          <a:xfrm>
            <a:off x="214282" y="2060848"/>
            <a:ext cx="2003114" cy="1071570"/>
            <a:chOff x="428596" y="2428868"/>
            <a:chExt cx="2136654" cy="1214446"/>
          </a:xfrm>
        </p:grpSpPr>
        <p:cxnSp>
          <p:nvCxnSpPr>
            <p:cNvPr id="139" name="Прямая соединительная линия 138"/>
            <p:cNvCxnSpPr/>
            <p:nvPr/>
          </p:nvCxnSpPr>
          <p:spPr>
            <a:xfrm>
              <a:off x="1850870" y="3143248"/>
              <a:ext cx="71438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Группа 95"/>
            <p:cNvGrpSpPr/>
            <p:nvPr/>
          </p:nvGrpSpPr>
          <p:grpSpPr>
            <a:xfrm>
              <a:off x="428596" y="2428868"/>
              <a:ext cx="1571636" cy="1214446"/>
              <a:chOff x="1928794" y="2143116"/>
              <a:chExt cx="1571636" cy="1214446"/>
            </a:xfrm>
          </p:grpSpPr>
          <p:sp>
            <p:nvSpPr>
              <p:cNvPr id="143" name="Овал 142"/>
              <p:cNvSpPr/>
              <p:nvPr/>
            </p:nvSpPr>
            <p:spPr>
              <a:xfrm>
                <a:off x="207167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4" name="Овал 143"/>
              <p:cNvSpPr/>
              <p:nvPr/>
            </p:nvSpPr>
            <p:spPr>
              <a:xfrm>
                <a:off x="2786050" y="3000372"/>
                <a:ext cx="428628" cy="35719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5" name="Прямоугольник 144"/>
              <p:cNvSpPr/>
              <p:nvPr/>
            </p:nvSpPr>
            <p:spPr>
              <a:xfrm>
                <a:off x="1928794" y="2143116"/>
                <a:ext cx="1571636" cy="85725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41" name="Прямая соединительная линия 140"/>
            <p:cNvCxnSpPr/>
            <p:nvPr/>
          </p:nvCxnSpPr>
          <p:spPr>
            <a:xfrm rot="5400000">
              <a:off x="1993745" y="3143249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/>
            <p:cNvCxnSpPr/>
            <p:nvPr/>
          </p:nvCxnSpPr>
          <p:spPr>
            <a:xfrm rot="5400000">
              <a:off x="2428860" y="3143248"/>
              <a:ext cx="142876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5"/>
          <p:cNvGrpSpPr/>
          <p:nvPr/>
        </p:nvGrpSpPr>
        <p:grpSpPr>
          <a:xfrm>
            <a:off x="1835696" y="2489476"/>
            <a:ext cx="736704" cy="642942"/>
            <a:chOff x="1928794" y="2143116"/>
            <a:chExt cx="1571636" cy="1214446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95"/>
          <p:cNvGrpSpPr/>
          <p:nvPr/>
        </p:nvGrpSpPr>
        <p:grpSpPr>
          <a:xfrm>
            <a:off x="2755176" y="2489476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73" name="Прямоугольник 172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Овал 174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Овал 175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95"/>
          <p:cNvGrpSpPr/>
          <p:nvPr/>
        </p:nvGrpSpPr>
        <p:grpSpPr>
          <a:xfrm>
            <a:off x="3635896" y="2489476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78" name="Прямоугольник 177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Овал 178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Овал 179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95"/>
          <p:cNvGrpSpPr/>
          <p:nvPr/>
        </p:nvGrpSpPr>
        <p:grpSpPr>
          <a:xfrm>
            <a:off x="5453029" y="2489476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82" name="Прямоугольник 181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Овал 182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Овал 183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95"/>
          <p:cNvGrpSpPr/>
          <p:nvPr/>
        </p:nvGrpSpPr>
        <p:grpSpPr>
          <a:xfrm>
            <a:off x="4555376" y="2489476"/>
            <a:ext cx="736704" cy="642942"/>
            <a:chOff x="1928794" y="2143116"/>
            <a:chExt cx="1571636" cy="1214446"/>
          </a:xfrm>
          <a:solidFill>
            <a:srgbClr val="FFFF00"/>
          </a:solidFill>
        </p:grpSpPr>
        <p:sp>
          <p:nvSpPr>
            <p:cNvPr id="186" name="Прямоугольник 185"/>
            <p:cNvSpPr/>
            <p:nvPr/>
          </p:nvSpPr>
          <p:spPr>
            <a:xfrm>
              <a:off x="1928794" y="2143116"/>
              <a:ext cx="1571636" cy="85725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Овал 186"/>
            <p:cNvSpPr/>
            <p:nvPr/>
          </p:nvSpPr>
          <p:spPr>
            <a:xfrm>
              <a:off x="207167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Овал 187"/>
            <p:cNvSpPr/>
            <p:nvPr/>
          </p:nvSpPr>
          <p:spPr>
            <a:xfrm>
              <a:off x="2786050" y="3000372"/>
              <a:ext cx="428628" cy="357190"/>
            </a:xfrm>
            <a:prstGeom prst="ellipse">
              <a:avLst/>
            </a:prstGeom>
            <a:grp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91018"/>
            <a:ext cx="7493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00930"/>
            <a:ext cx="7493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85" y="3227724"/>
            <a:ext cx="676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628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8663 -0.3428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математика 3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математика 3</Template>
  <TotalTime>2001</TotalTime>
  <Words>445</Words>
  <Application>Microsoft Office PowerPoint</Application>
  <PresentationFormat>Экран (4:3)</PresentationFormat>
  <Paragraphs>207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шаблон математика 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Ирина</cp:lastModifiedBy>
  <cp:revision>192</cp:revision>
  <dcterms:created xsi:type="dcterms:W3CDTF">2010-09-27T16:17:46Z</dcterms:created>
  <dcterms:modified xsi:type="dcterms:W3CDTF">2016-07-20T07:46:50Z</dcterms:modified>
</cp:coreProperties>
</file>