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1"/>
  </p:notesMasterIdLst>
  <p:sldIdLst>
    <p:sldId id="371" r:id="rId2"/>
    <p:sldId id="347" r:id="rId3"/>
    <p:sldId id="372" r:id="rId4"/>
    <p:sldId id="360" r:id="rId5"/>
    <p:sldId id="352" r:id="rId6"/>
    <p:sldId id="348" r:id="rId7"/>
    <p:sldId id="349" r:id="rId8"/>
    <p:sldId id="362" r:id="rId9"/>
    <p:sldId id="363" r:id="rId10"/>
    <p:sldId id="364" r:id="rId11"/>
    <p:sldId id="365" r:id="rId12"/>
    <p:sldId id="369" r:id="rId13"/>
    <p:sldId id="370" r:id="rId14"/>
    <p:sldId id="366" r:id="rId15"/>
    <p:sldId id="367" r:id="rId16"/>
    <p:sldId id="368" r:id="rId17"/>
    <p:sldId id="316" r:id="rId18"/>
    <p:sldId id="350" r:id="rId19"/>
    <p:sldId id="353" r:id="rId20"/>
    <p:sldId id="351" r:id="rId21"/>
    <p:sldId id="343" r:id="rId22"/>
    <p:sldId id="361" r:id="rId23"/>
    <p:sldId id="354" r:id="rId24"/>
    <p:sldId id="355" r:id="rId25"/>
    <p:sldId id="356" r:id="rId26"/>
    <p:sldId id="321" r:id="rId27"/>
    <p:sldId id="344" r:id="rId28"/>
    <p:sldId id="359" r:id="rId29"/>
    <p:sldId id="3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D5E"/>
    <a:srgbClr val="8D5B23"/>
    <a:srgbClr val="000000"/>
    <a:srgbClr val="6BA42C"/>
    <a:srgbClr val="0CA434"/>
    <a:srgbClr val="FFFF00"/>
    <a:srgbClr val="66FF33"/>
    <a:srgbClr val="F0EA00"/>
    <a:srgbClr val="9CD0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FFB59-9AE4-4D8F-AFB2-14B583FB00A6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AB6D8-A8EA-4B32-A6C8-07D841E232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7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240360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1008"/>
            <a:ext cx="2016224" cy="291949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60032" y="4509120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Першина И.В.</a:t>
            </a:r>
          </a:p>
          <a:p>
            <a:r>
              <a:rPr lang="ru-RU" b="1" dirty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b="1" dirty="0">
                <a:solidFill>
                  <a:srgbClr val="C00000"/>
                </a:solidFill>
              </a:rPr>
              <a:t>МБОУ «СШ №40»</a:t>
            </a:r>
          </a:p>
          <a:p>
            <a:r>
              <a:rPr lang="ru-RU" b="1" dirty="0">
                <a:solidFill>
                  <a:srgbClr val="C00000"/>
                </a:solidFill>
              </a:rPr>
              <a:t>г.Нижневартовска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980728"/>
            <a:ext cx="42592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УМК «Школа России»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1 класс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2420888"/>
            <a:ext cx="45656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Многоугольники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3124200" y="1524000"/>
            <a:ext cx="228600" cy="2286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4343400" y="5334000"/>
            <a:ext cx="228600" cy="228600"/>
          </a:xfrm>
          <a:prstGeom prst="ellipse">
            <a:avLst/>
          </a:prstGeom>
          <a:solidFill>
            <a:srgbClr val="FD3E3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62000" y="3733800"/>
            <a:ext cx="228600" cy="228600"/>
          </a:xfrm>
          <a:prstGeom prst="ellipse">
            <a:avLst/>
          </a:prstGeom>
          <a:solidFill>
            <a:srgbClr val="22B4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5" descr="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13779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12668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953000"/>
            <a:ext cx="1676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4343400" y="228600"/>
            <a:ext cx="4648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И тогда они решили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Между домиками взять,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Сделать мостики большие ,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Чтобы в гости прибегать.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Мост с мостом соединился,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Треугольник</a:t>
            </a:r>
            <a:r>
              <a:rPr lang="ru-RU" sz="2400" b="1"/>
              <a:t> получился.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990600" y="1752600"/>
            <a:ext cx="228600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276600" y="1676400"/>
            <a:ext cx="1143000" cy="381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914400" y="3810000"/>
            <a:ext cx="3505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  <p:bldP spid="33805" grpId="0" animBg="1"/>
      <p:bldP spid="338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18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треугольники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10200" y="1676400"/>
            <a:ext cx="2667000" cy="3276600"/>
            <a:chOff x="3408" y="1056"/>
            <a:chExt cx="1680" cy="2064"/>
          </a:xfrm>
        </p:grpSpPr>
        <p:sp>
          <p:nvSpPr>
            <p:cNvPr id="21515" name="AutoShape 7"/>
            <p:cNvSpPr>
              <a:spLocks noChangeArrowheads="1"/>
            </p:cNvSpPr>
            <p:nvPr/>
          </p:nvSpPr>
          <p:spPr bwMode="auto">
            <a:xfrm rot="-5400000">
              <a:off x="3264" y="1296"/>
              <a:ext cx="1968" cy="1536"/>
            </a:xfrm>
            <a:prstGeom prst="rtTriangl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6" name="Oval 10"/>
            <p:cNvSpPr>
              <a:spLocks noChangeArrowheads="1"/>
            </p:cNvSpPr>
            <p:nvPr/>
          </p:nvSpPr>
          <p:spPr bwMode="auto">
            <a:xfrm>
              <a:off x="4944" y="2976"/>
              <a:ext cx="144" cy="144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7" name="Oval 11"/>
            <p:cNvSpPr>
              <a:spLocks noChangeArrowheads="1"/>
            </p:cNvSpPr>
            <p:nvPr/>
          </p:nvSpPr>
          <p:spPr bwMode="auto">
            <a:xfrm>
              <a:off x="4896" y="1056"/>
              <a:ext cx="144" cy="144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8" name="Oval 12"/>
            <p:cNvSpPr>
              <a:spLocks noChangeArrowheads="1"/>
            </p:cNvSpPr>
            <p:nvPr/>
          </p:nvSpPr>
          <p:spPr bwMode="auto">
            <a:xfrm>
              <a:off x="3408" y="2976"/>
              <a:ext cx="144" cy="144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08" name="AutoShape 6"/>
          <p:cNvSpPr>
            <a:spLocks noChangeArrowheads="1"/>
          </p:cNvSpPr>
          <p:nvPr/>
        </p:nvSpPr>
        <p:spPr bwMode="auto">
          <a:xfrm rot="3794499">
            <a:off x="723900" y="2400300"/>
            <a:ext cx="3429000" cy="3200400"/>
          </a:xfrm>
          <a:prstGeom prst="flowChartMerge">
            <a:avLst/>
          </a:prstGeom>
          <a:solidFill>
            <a:srgbClr val="22B4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914400" y="4572000"/>
            <a:ext cx="228600" cy="228600"/>
          </a:xfrm>
          <a:prstGeom prst="ellipse">
            <a:avLst/>
          </a:prstGeom>
          <a:solidFill>
            <a:srgbClr val="22B4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4495800" y="4648200"/>
            <a:ext cx="228600" cy="228600"/>
          </a:xfrm>
          <a:prstGeom prst="ellipse">
            <a:avLst/>
          </a:prstGeom>
          <a:solidFill>
            <a:srgbClr val="22B4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2971800" y="1676400"/>
            <a:ext cx="228600" cy="228600"/>
          </a:xfrm>
          <a:prstGeom prst="ellipse">
            <a:avLst/>
          </a:prstGeom>
          <a:solidFill>
            <a:srgbClr val="22B4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V="1">
            <a:off x="1143000" y="1828800"/>
            <a:ext cx="1905000" cy="2667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3124200" y="1828800"/>
            <a:ext cx="1447800" cy="281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1143000" y="4724400"/>
            <a:ext cx="33528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2" grpId="0" animBg="1"/>
      <p:bldP spid="42003" grpId="0" animBg="1"/>
      <p:bldP spid="420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1524000" y="838200"/>
            <a:ext cx="3657600" cy="4038600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447800" y="762000"/>
            <a:ext cx="228600" cy="228600"/>
          </a:xfrm>
          <a:prstGeom prst="ellipse">
            <a:avLst/>
          </a:prstGeom>
          <a:solidFill>
            <a:srgbClr val="FD3E3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1447800" y="4724400"/>
            <a:ext cx="228600" cy="228600"/>
          </a:xfrm>
          <a:prstGeom prst="ellipse">
            <a:avLst/>
          </a:prstGeom>
          <a:solidFill>
            <a:srgbClr val="FD3E3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ellipse">
            <a:avLst/>
          </a:prstGeom>
          <a:solidFill>
            <a:srgbClr val="FD3E3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724400" y="1143000"/>
            <a:ext cx="4191000" cy="1981200"/>
            <a:chOff x="2976" y="720"/>
            <a:chExt cx="2640" cy="1248"/>
          </a:xfrm>
        </p:grpSpPr>
        <p:sp>
          <p:nvSpPr>
            <p:cNvPr id="6152" name="Rectangle 9"/>
            <p:cNvSpPr>
              <a:spLocks noChangeArrowheads="1"/>
            </p:cNvSpPr>
            <p:nvPr/>
          </p:nvSpPr>
          <p:spPr bwMode="auto">
            <a:xfrm>
              <a:off x="3024" y="720"/>
              <a:ext cx="2592" cy="1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976" y="1008"/>
              <a:ext cx="1344" cy="8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66FF"/>
                  </a:solidFill>
                  <a:latin typeface="Arial"/>
                  <a:cs typeface="Arial"/>
                </a:rPr>
                <a:t> вер</a:t>
              </a: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512" y="912"/>
              <a:ext cx="864" cy="812"/>
              <a:chOff x="771" y="1973"/>
              <a:chExt cx="528" cy="476"/>
            </a:xfrm>
          </p:grpSpPr>
          <p:sp>
            <p:nvSpPr>
              <p:cNvPr id="6155" name="Oval 17"/>
              <p:cNvSpPr>
                <a:spLocks noChangeArrowheads="1"/>
              </p:cNvSpPr>
              <p:nvPr/>
            </p:nvSpPr>
            <p:spPr bwMode="auto">
              <a:xfrm rot="169725" flipH="1">
                <a:off x="771" y="1973"/>
                <a:ext cx="528" cy="47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" name="Oval 18"/>
              <p:cNvSpPr>
                <a:spLocks noChangeArrowheads="1"/>
              </p:cNvSpPr>
              <p:nvPr/>
            </p:nvSpPr>
            <p:spPr bwMode="auto">
              <a:xfrm rot="169725" flipH="1">
                <a:off x="912" y="2112"/>
                <a:ext cx="184" cy="18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486400" y="41910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  <p:bldP spid="38920" grpId="0" animBg="1"/>
      <p:bldP spid="389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990600" y="1828800"/>
            <a:ext cx="3276600" cy="2819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590800" y="1828800"/>
            <a:ext cx="1676400" cy="281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990600" y="4648200"/>
            <a:ext cx="320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990600" y="1828800"/>
            <a:ext cx="1600200" cy="2819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67200" y="1676400"/>
            <a:ext cx="4495800" cy="1524000"/>
            <a:chOff x="2448" y="864"/>
            <a:chExt cx="2832" cy="1056"/>
          </a:xfrm>
        </p:grpSpPr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2448" y="864"/>
              <a:ext cx="2832" cy="1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40" y="1056"/>
              <a:ext cx="2496" cy="624"/>
              <a:chOff x="2880" y="1296"/>
              <a:chExt cx="2496" cy="624"/>
            </a:xfrm>
          </p:grpSpPr>
          <p:sp>
            <p:nvSpPr>
              <p:cNvPr id="7178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1296"/>
                <a:ext cx="1104" cy="62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D3E39"/>
                    </a:solidFill>
                    <a:latin typeface="Arial"/>
                    <a:cs typeface="Arial"/>
                  </a:rPr>
                  <a:t> 100</a:t>
                </a:r>
              </a:p>
            </p:txBody>
          </p:sp>
          <p:sp>
            <p:nvSpPr>
              <p:cNvPr id="37898" name="Text Box 10"/>
              <p:cNvSpPr txBox="1">
                <a:spLocks noChangeArrowheads="1"/>
              </p:cNvSpPr>
              <p:nvPr/>
            </p:nvSpPr>
            <p:spPr bwMode="auto">
              <a:xfrm>
                <a:off x="4080" y="1345"/>
                <a:ext cx="1296" cy="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4800" b="1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рона</a:t>
                </a:r>
              </a:p>
            </p:txBody>
          </p:sp>
        </p:grpSp>
      </p:grp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800600" y="4267200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  <p:bldP spid="379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219200" y="3962400"/>
            <a:ext cx="2743200" cy="2438400"/>
          </a:xfrm>
          <a:prstGeom prst="rect">
            <a:avLst/>
          </a:prstGeom>
          <a:solidFill>
            <a:srgbClr val="22B4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181600" y="2133600"/>
            <a:ext cx="2514600" cy="4191000"/>
          </a:xfrm>
          <a:prstGeom prst="rect">
            <a:avLst/>
          </a:prstGeom>
          <a:solidFill>
            <a:srgbClr val="22B4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1600200" y="1524000"/>
            <a:ext cx="2133600" cy="1752600"/>
          </a:xfrm>
          <a:custGeom>
            <a:avLst/>
            <a:gdLst>
              <a:gd name="T0" fmla="*/ 1866900 w 21600"/>
              <a:gd name="T1" fmla="*/ 876300 h 21600"/>
              <a:gd name="T2" fmla="*/ 1066800 w 21600"/>
              <a:gd name="T3" fmla="*/ 1752600 h 21600"/>
              <a:gd name="T4" fmla="*/ 266700 w 21600"/>
              <a:gd name="T5" fmla="*/ 876300 h 21600"/>
              <a:gd name="T6" fmla="*/ 1066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2B4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WordArt 8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 четырёхугольники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1524000" y="137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3581400" y="137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19812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2209800" y="32766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3200400" y="1600200"/>
            <a:ext cx="53340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1752600" y="1524000"/>
            <a:ext cx="1828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1600200" y="1600200"/>
            <a:ext cx="457200" cy="1524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8" grpId="0" animBg="1"/>
      <p:bldP spid="43019" grpId="0" animBg="1"/>
      <p:bldP spid="43020" grpId="0" animBg="1"/>
      <p:bldP spid="43022" grpId="0" animBg="1"/>
      <p:bldP spid="43023" grpId="0" animBg="1"/>
      <p:bldP spid="43024" grpId="0" animBg="1"/>
      <p:bldP spid="430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133600" y="1905000"/>
            <a:ext cx="3200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5334000" y="2133600"/>
            <a:ext cx="381000" cy="3124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133600" y="1905000"/>
            <a:ext cx="76200" cy="236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2209800" y="4267200"/>
            <a:ext cx="35052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57400" y="1828800"/>
            <a:ext cx="685800" cy="838200"/>
            <a:chOff x="1296" y="1152"/>
            <a:chExt cx="432" cy="528"/>
          </a:xfrm>
        </p:grpSpPr>
        <p:sp>
          <p:nvSpPr>
            <p:cNvPr id="23574" name="Oval 4"/>
            <p:cNvSpPr>
              <a:spLocks noChangeArrowheads="1"/>
            </p:cNvSpPr>
            <p:nvPr/>
          </p:nvSpPr>
          <p:spPr bwMode="auto">
            <a:xfrm>
              <a:off x="1296" y="1152"/>
              <a:ext cx="96" cy="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5" name="Arc 12"/>
            <p:cNvSpPr>
              <a:spLocks/>
            </p:cNvSpPr>
            <p:nvPr/>
          </p:nvSpPr>
          <p:spPr bwMode="auto">
            <a:xfrm flipV="1">
              <a:off x="1344" y="1200"/>
              <a:ext cx="384" cy="480"/>
            </a:xfrm>
            <a:custGeom>
              <a:avLst/>
              <a:gdLst>
                <a:gd name="T0" fmla="*/ 0 w 21600"/>
                <a:gd name="T1" fmla="*/ 0 h 21600"/>
                <a:gd name="T2" fmla="*/ 384 w 21600"/>
                <a:gd name="T3" fmla="*/ 480 h 21600"/>
                <a:gd name="T4" fmla="*/ 0 w 21600"/>
                <a:gd name="T5" fmla="*/ 4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0066FF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53000" y="4419600"/>
            <a:ext cx="838200" cy="822325"/>
            <a:chOff x="3123" y="2794"/>
            <a:chExt cx="525" cy="566"/>
          </a:xfrm>
        </p:grpSpPr>
        <p:sp>
          <p:nvSpPr>
            <p:cNvPr id="23572" name="Oval 5"/>
            <p:cNvSpPr>
              <a:spLocks noChangeArrowheads="1"/>
            </p:cNvSpPr>
            <p:nvPr/>
          </p:nvSpPr>
          <p:spPr bwMode="auto">
            <a:xfrm>
              <a:off x="3552" y="3264"/>
              <a:ext cx="96" cy="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Arc 13"/>
            <p:cNvSpPr>
              <a:spLocks/>
            </p:cNvSpPr>
            <p:nvPr/>
          </p:nvSpPr>
          <p:spPr bwMode="auto">
            <a:xfrm rot="10441334" flipV="1">
              <a:off x="3123" y="2794"/>
              <a:ext cx="476" cy="562"/>
            </a:xfrm>
            <a:custGeom>
              <a:avLst/>
              <a:gdLst>
                <a:gd name="T0" fmla="*/ 33 w 20838"/>
                <a:gd name="T1" fmla="*/ 0 h 21550"/>
                <a:gd name="T2" fmla="*/ 476 w 20838"/>
                <a:gd name="T3" fmla="*/ 414 h 21550"/>
                <a:gd name="T4" fmla="*/ 0 w 20838"/>
                <a:gd name="T5" fmla="*/ 562 h 215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38" h="21550" fill="none" extrusionOk="0">
                  <a:moveTo>
                    <a:pt x="1466" y="-1"/>
                  </a:moveTo>
                  <a:cubicBezTo>
                    <a:pt x="10642" y="624"/>
                    <a:pt x="18416" y="6990"/>
                    <a:pt x="20837" y="15863"/>
                  </a:cubicBezTo>
                </a:path>
                <a:path w="20838" h="21550" stroke="0" extrusionOk="0">
                  <a:moveTo>
                    <a:pt x="1466" y="-1"/>
                  </a:moveTo>
                  <a:cubicBezTo>
                    <a:pt x="10642" y="624"/>
                    <a:pt x="18416" y="6990"/>
                    <a:pt x="20837" y="15863"/>
                  </a:cubicBezTo>
                  <a:lnTo>
                    <a:pt x="0" y="21550"/>
                  </a:lnTo>
                  <a:lnTo>
                    <a:pt x="1466" y="-1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133600" y="3656013"/>
            <a:ext cx="685800" cy="687387"/>
            <a:chOff x="1344" y="2303"/>
            <a:chExt cx="433" cy="433"/>
          </a:xfrm>
        </p:grpSpPr>
        <p:sp>
          <p:nvSpPr>
            <p:cNvPr id="23570" name="Oval 6"/>
            <p:cNvSpPr>
              <a:spLocks noChangeArrowheads="1"/>
            </p:cNvSpPr>
            <p:nvPr/>
          </p:nvSpPr>
          <p:spPr bwMode="auto">
            <a:xfrm>
              <a:off x="1344" y="2640"/>
              <a:ext cx="96" cy="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1" name="Arc 14"/>
            <p:cNvSpPr>
              <a:spLocks/>
            </p:cNvSpPr>
            <p:nvPr/>
          </p:nvSpPr>
          <p:spPr bwMode="auto">
            <a:xfrm rot="16597881" flipV="1">
              <a:off x="1351" y="2308"/>
              <a:ext cx="432" cy="421"/>
            </a:xfrm>
            <a:custGeom>
              <a:avLst/>
              <a:gdLst>
                <a:gd name="T0" fmla="*/ 0 w 21600"/>
                <a:gd name="T1" fmla="*/ 0 h 23676"/>
                <a:gd name="T2" fmla="*/ 430 w 21600"/>
                <a:gd name="T3" fmla="*/ 421 h 23676"/>
                <a:gd name="T4" fmla="*/ 0 w 21600"/>
                <a:gd name="T5" fmla="*/ 384 h 236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67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93"/>
                    <a:pt x="21566" y="22986"/>
                    <a:pt x="21500" y="23676"/>
                  </a:cubicBezTo>
                </a:path>
                <a:path w="21600" h="2367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93"/>
                    <a:pt x="21566" y="22986"/>
                    <a:pt x="21500" y="236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721225" y="2044700"/>
            <a:ext cx="688975" cy="700088"/>
            <a:chOff x="2974" y="1288"/>
            <a:chExt cx="434" cy="441"/>
          </a:xfrm>
        </p:grpSpPr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3312" y="1296"/>
              <a:ext cx="96" cy="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9" name="Arc 15"/>
            <p:cNvSpPr>
              <a:spLocks/>
            </p:cNvSpPr>
            <p:nvPr/>
          </p:nvSpPr>
          <p:spPr bwMode="auto">
            <a:xfrm rot="4644401" flipV="1">
              <a:off x="2945" y="1317"/>
              <a:ext cx="441" cy="384"/>
            </a:xfrm>
            <a:custGeom>
              <a:avLst/>
              <a:gdLst>
                <a:gd name="T0" fmla="*/ 0 w 28320"/>
                <a:gd name="T1" fmla="*/ 19 h 21600"/>
                <a:gd name="T2" fmla="*/ 441 w 28320"/>
                <a:gd name="T3" fmla="*/ 384 h 21600"/>
                <a:gd name="T4" fmla="*/ 105 w 28320"/>
                <a:gd name="T5" fmla="*/ 3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20" h="21600" fill="none" extrusionOk="0">
                  <a:moveTo>
                    <a:pt x="-1" y="1071"/>
                  </a:moveTo>
                  <a:cubicBezTo>
                    <a:pt x="2169" y="361"/>
                    <a:pt x="4437" y="-1"/>
                    <a:pt x="6720" y="0"/>
                  </a:cubicBezTo>
                  <a:cubicBezTo>
                    <a:pt x="18649" y="0"/>
                    <a:pt x="28320" y="9670"/>
                    <a:pt x="28320" y="21600"/>
                  </a:cubicBezTo>
                </a:path>
                <a:path w="28320" h="21600" stroke="0" extrusionOk="0">
                  <a:moveTo>
                    <a:pt x="-1" y="1071"/>
                  </a:moveTo>
                  <a:cubicBezTo>
                    <a:pt x="2169" y="361"/>
                    <a:pt x="4437" y="-1"/>
                    <a:pt x="6720" y="0"/>
                  </a:cubicBezTo>
                  <a:cubicBezTo>
                    <a:pt x="18649" y="0"/>
                    <a:pt x="28320" y="9670"/>
                    <a:pt x="28320" y="21600"/>
                  </a:cubicBezTo>
                  <a:lnTo>
                    <a:pt x="6720" y="21600"/>
                  </a:lnTo>
                  <a:lnTo>
                    <a:pt x="-1" y="1071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5867400" y="1447800"/>
            <a:ext cx="28194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0066FF"/>
                </a:solidFill>
              </a:rPr>
              <a:t>УГОЛ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5638800" y="2133600"/>
            <a:ext cx="1524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>
            <a:off x="5105400" y="1981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>
            <a:off x="2438400" y="2133600"/>
            <a:ext cx="419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H="1">
            <a:off x="2286000" y="1676400"/>
            <a:ext cx="411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7" name="WordArt 27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4019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четырёхугольник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5" grpId="0" animBg="1"/>
      <p:bldP spid="34826" grpId="0" animBg="1"/>
      <p:bldP spid="34827" grpId="0" animBg="1"/>
      <p:bldP spid="34836" grpId="0" animBg="1"/>
      <p:bldP spid="34839" grpId="0" animBg="1"/>
      <p:bldP spid="34840" grpId="0" animBg="1"/>
      <p:bldP spid="34841" grpId="0" animBg="1"/>
      <p:bldP spid="348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209800"/>
            <a:ext cx="3810000" cy="3733800"/>
            <a:chOff x="864" y="480"/>
            <a:chExt cx="2880" cy="3120"/>
          </a:xfrm>
        </p:grpSpPr>
        <p:sp>
          <p:nvSpPr>
            <p:cNvPr id="24594" name="Oval 4"/>
            <p:cNvSpPr>
              <a:spLocks noChangeArrowheads="1"/>
            </p:cNvSpPr>
            <p:nvPr/>
          </p:nvSpPr>
          <p:spPr bwMode="auto">
            <a:xfrm>
              <a:off x="864" y="1488"/>
              <a:ext cx="96" cy="96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5" name="Oval 5"/>
            <p:cNvSpPr>
              <a:spLocks noChangeArrowheads="1"/>
            </p:cNvSpPr>
            <p:nvPr/>
          </p:nvSpPr>
          <p:spPr bwMode="auto">
            <a:xfrm>
              <a:off x="3648" y="1488"/>
              <a:ext cx="96" cy="96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6" name="Oval 6"/>
            <p:cNvSpPr>
              <a:spLocks noChangeArrowheads="1"/>
            </p:cNvSpPr>
            <p:nvPr/>
          </p:nvSpPr>
          <p:spPr bwMode="auto">
            <a:xfrm>
              <a:off x="1824" y="480"/>
              <a:ext cx="96" cy="96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7" name="Oval 7"/>
            <p:cNvSpPr>
              <a:spLocks noChangeArrowheads="1"/>
            </p:cNvSpPr>
            <p:nvPr/>
          </p:nvSpPr>
          <p:spPr bwMode="auto">
            <a:xfrm>
              <a:off x="1536" y="3408"/>
              <a:ext cx="96" cy="96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8" name="Oval 8"/>
            <p:cNvSpPr>
              <a:spLocks noChangeArrowheads="1"/>
            </p:cNvSpPr>
            <p:nvPr/>
          </p:nvSpPr>
          <p:spPr bwMode="auto">
            <a:xfrm>
              <a:off x="3648" y="3504"/>
              <a:ext cx="96" cy="96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9" name="Line 9"/>
            <p:cNvSpPr>
              <a:spLocks noChangeShapeType="1"/>
            </p:cNvSpPr>
            <p:nvPr/>
          </p:nvSpPr>
          <p:spPr bwMode="auto">
            <a:xfrm flipV="1">
              <a:off x="912" y="528"/>
              <a:ext cx="960" cy="96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Line 10"/>
            <p:cNvSpPr>
              <a:spLocks noChangeShapeType="1"/>
            </p:cNvSpPr>
            <p:nvPr/>
          </p:nvSpPr>
          <p:spPr bwMode="auto">
            <a:xfrm flipH="1" flipV="1">
              <a:off x="912" y="1536"/>
              <a:ext cx="672" cy="19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01" name="Line 11"/>
            <p:cNvSpPr>
              <a:spLocks noChangeShapeType="1"/>
            </p:cNvSpPr>
            <p:nvPr/>
          </p:nvSpPr>
          <p:spPr bwMode="auto">
            <a:xfrm>
              <a:off x="1824" y="528"/>
              <a:ext cx="1872" cy="100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02" name="Line 12"/>
            <p:cNvSpPr>
              <a:spLocks noChangeShapeType="1"/>
            </p:cNvSpPr>
            <p:nvPr/>
          </p:nvSpPr>
          <p:spPr bwMode="auto">
            <a:xfrm>
              <a:off x="1584" y="3456"/>
              <a:ext cx="2112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03" name="Line 13"/>
            <p:cNvSpPr>
              <a:spLocks noChangeShapeType="1"/>
            </p:cNvSpPr>
            <p:nvPr/>
          </p:nvSpPr>
          <p:spPr bwMode="auto">
            <a:xfrm flipV="1">
              <a:off x="3696" y="1536"/>
              <a:ext cx="0" cy="201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419600" y="1676400"/>
            <a:ext cx="4419600" cy="4267200"/>
            <a:chOff x="2448" y="336"/>
            <a:chExt cx="2784" cy="2688"/>
          </a:xfrm>
        </p:grpSpPr>
        <p:sp>
          <p:nvSpPr>
            <p:cNvPr id="24581" name="Oval 17"/>
            <p:cNvSpPr>
              <a:spLocks noChangeArrowheads="1"/>
            </p:cNvSpPr>
            <p:nvPr/>
          </p:nvSpPr>
          <p:spPr bwMode="auto">
            <a:xfrm>
              <a:off x="4128" y="336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2" name="Oval 18"/>
            <p:cNvSpPr>
              <a:spLocks noChangeArrowheads="1"/>
            </p:cNvSpPr>
            <p:nvPr/>
          </p:nvSpPr>
          <p:spPr bwMode="auto">
            <a:xfrm>
              <a:off x="2496" y="528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3" name="Oval 19"/>
            <p:cNvSpPr>
              <a:spLocks noChangeArrowheads="1"/>
            </p:cNvSpPr>
            <p:nvPr/>
          </p:nvSpPr>
          <p:spPr bwMode="auto">
            <a:xfrm>
              <a:off x="5040" y="2832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4" name="Oval 20"/>
            <p:cNvSpPr>
              <a:spLocks noChangeArrowheads="1"/>
            </p:cNvSpPr>
            <p:nvPr/>
          </p:nvSpPr>
          <p:spPr bwMode="auto">
            <a:xfrm>
              <a:off x="3312" y="2880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5" name="Oval 21"/>
            <p:cNvSpPr>
              <a:spLocks noChangeArrowheads="1"/>
            </p:cNvSpPr>
            <p:nvPr/>
          </p:nvSpPr>
          <p:spPr bwMode="auto">
            <a:xfrm>
              <a:off x="5088" y="1440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6" name="Oval 22"/>
            <p:cNvSpPr>
              <a:spLocks noChangeArrowheads="1"/>
            </p:cNvSpPr>
            <p:nvPr/>
          </p:nvSpPr>
          <p:spPr bwMode="auto">
            <a:xfrm>
              <a:off x="2448" y="1872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Line 23"/>
            <p:cNvSpPr>
              <a:spLocks noChangeShapeType="1"/>
            </p:cNvSpPr>
            <p:nvPr/>
          </p:nvSpPr>
          <p:spPr bwMode="auto">
            <a:xfrm>
              <a:off x="2592" y="62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Line 24"/>
            <p:cNvSpPr>
              <a:spLocks noChangeShapeType="1"/>
            </p:cNvSpPr>
            <p:nvPr/>
          </p:nvSpPr>
          <p:spPr bwMode="auto">
            <a:xfrm flipV="1">
              <a:off x="2496" y="624"/>
              <a:ext cx="48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Line 25"/>
            <p:cNvSpPr>
              <a:spLocks noChangeShapeType="1"/>
            </p:cNvSpPr>
            <p:nvPr/>
          </p:nvSpPr>
          <p:spPr bwMode="auto">
            <a:xfrm flipV="1">
              <a:off x="2544" y="384"/>
              <a:ext cx="163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Line 26"/>
            <p:cNvSpPr>
              <a:spLocks noChangeShapeType="1"/>
            </p:cNvSpPr>
            <p:nvPr/>
          </p:nvSpPr>
          <p:spPr bwMode="auto">
            <a:xfrm flipH="1" flipV="1">
              <a:off x="2544" y="1968"/>
              <a:ext cx="816" cy="9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Line 27"/>
            <p:cNvSpPr>
              <a:spLocks noChangeShapeType="1"/>
            </p:cNvSpPr>
            <p:nvPr/>
          </p:nvSpPr>
          <p:spPr bwMode="auto">
            <a:xfrm flipV="1">
              <a:off x="5088" y="1536"/>
              <a:ext cx="96" cy="13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Line 28"/>
            <p:cNvSpPr>
              <a:spLocks noChangeShapeType="1"/>
            </p:cNvSpPr>
            <p:nvPr/>
          </p:nvSpPr>
          <p:spPr bwMode="auto">
            <a:xfrm flipV="1">
              <a:off x="3360" y="2880"/>
              <a:ext cx="1776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Line 29"/>
            <p:cNvSpPr>
              <a:spLocks noChangeShapeType="1"/>
            </p:cNvSpPr>
            <p:nvPr/>
          </p:nvSpPr>
          <p:spPr bwMode="auto">
            <a:xfrm flipH="1" flipV="1">
              <a:off x="4224" y="432"/>
              <a:ext cx="960" cy="105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0" name="WordArt 31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5105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многоугольники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268760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С.50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5448250" cy="48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404664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77" name="Group 41"/>
          <p:cNvGraphicFramePr>
            <a:graphicFrameLocks noGrp="1"/>
          </p:cNvGraphicFramePr>
          <p:nvPr>
            <p:ph idx="4294967295"/>
          </p:nvPr>
        </p:nvGraphicFramePr>
        <p:xfrm>
          <a:off x="251520" y="980728"/>
          <a:ext cx="8533705" cy="5148610"/>
        </p:xfrm>
        <a:graphic>
          <a:graphicData uri="http://schemas.openxmlformats.org/drawingml/2006/table">
            <a:tbl>
              <a:tblPr/>
              <a:tblGrid>
                <a:gridCol w="1643825"/>
                <a:gridCol w="1224388"/>
                <a:gridCol w="1398639"/>
                <a:gridCol w="1412518"/>
                <a:gridCol w="1210510"/>
                <a:gridCol w="1643825"/>
              </a:tblGrid>
              <a:tr h="5148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9234" name="AutoShape 46"/>
          <p:cNvSpPr>
            <a:spLocks noChangeArrowheads="1"/>
          </p:cNvSpPr>
          <p:nvPr/>
        </p:nvSpPr>
        <p:spPr bwMode="auto">
          <a:xfrm rot="10609626">
            <a:off x="2051050" y="1631950"/>
            <a:ext cx="757238" cy="3240088"/>
          </a:xfrm>
          <a:prstGeom prst="rtTriangle">
            <a:avLst/>
          </a:prstGeom>
          <a:solidFill>
            <a:srgbClr val="FFFFCC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59"/>
          <p:cNvSpPr>
            <a:spLocks noChangeArrowheads="1"/>
          </p:cNvSpPr>
          <p:nvPr/>
        </p:nvSpPr>
        <p:spPr bwMode="auto">
          <a:xfrm rot="-5400000">
            <a:off x="7254081" y="2691607"/>
            <a:ext cx="1814513" cy="1130300"/>
          </a:xfrm>
          <a:prstGeom prst="hexagon">
            <a:avLst>
              <a:gd name="adj" fmla="val 40133"/>
              <a:gd name="vf" fmla="val 115470"/>
            </a:avLst>
          </a:prstGeom>
          <a:solidFill>
            <a:srgbClr val="FFFFCC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68"/>
          <p:cNvSpPr>
            <a:spLocks noChangeArrowheads="1"/>
          </p:cNvSpPr>
          <p:nvPr/>
        </p:nvSpPr>
        <p:spPr bwMode="auto">
          <a:xfrm>
            <a:off x="6192838" y="1665288"/>
            <a:ext cx="900112" cy="3168650"/>
          </a:xfrm>
          <a:prstGeom prst="diamond">
            <a:avLst/>
          </a:prstGeom>
          <a:solidFill>
            <a:srgbClr val="FFFFCC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50825" y="1808163"/>
            <a:ext cx="1439863" cy="2881312"/>
            <a:chOff x="385" y="799"/>
            <a:chExt cx="907" cy="1815"/>
          </a:xfrm>
        </p:grpSpPr>
        <p:sp>
          <p:nvSpPr>
            <p:cNvPr id="9250" name="Line 75"/>
            <p:cNvSpPr>
              <a:spLocks noChangeShapeType="1"/>
            </p:cNvSpPr>
            <p:nvPr/>
          </p:nvSpPr>
          <p:spPr bwMode="auto">
            <a:xfrm>
              <a:off x="612" y="1253"/>
              <a:ext cx="0" cy="136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Line 76"/>
            <p:cNvSpPr>
              <a:spLocks noChangeShapeType="1"/>
            </p:cNvSpPr>
            <p:nvPr/>
          </p:nvSpPr>
          <p:spPr bwMode="auto">
            <a:xfrm>
              <a:off x="612" y="2614"/>
              <a:ext cx="680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Line 77"/>
            <p:cNvSpPr>
              <a:spLocks noChangeShapeType="1"/>
            </p:cNvSpPr>
            <p:nvPr/>
          </p:nvSpPr>
          <p:spPr bwMode="auto">
            <a:xfrm flipV="1">
              <a:off x="1292" y="799"/>
              <a:ext cx="0" cy="1815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Line 78"/>
            <p:cNvSpPr>
              <a:spLocks noChangeShapeType="1"/>
            </p:cNvSpPr>
            <p:nvPr/>
          </p:nvSpPr>
          <p:spPr bwMode="auto">
            <a:xfrm flipH="1">
              <a:off x="385" y="1253"/>
              <a:ext cx="227" cy="567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3311525" y="1898650"/>
            <a:ext cx="900113" cy="2700338"/>
            <a:chOff x="1179" y="686"/>
            <a:chExt cx="567" cy="1701"/>
          </a:xfrm>
        </p:grpSpPr>
        <p:sp>
          <p:nvSpPr>
            <p:cNvPr id="9246" name="Line 83"/>
            <p:cNvSpPr>
              <a:spLocks noChangeShapeType="1"/>
            </p:cNvSpPr>
            <p:nvPr/>
          </p:nvSpPr>
          <p:spPr bwMode="auto">
            <a:xfrm flipH="1">
              <a:off x="1179" y="1139"/>
              <a:ext cx="227" cy="227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Line 84"/>
            <p:cNvSpPr>
              <a:spLocks noChangeShapeType="1"/>
            </p:cNvSpPr>
            <p:nvPr/>
          </p:nvSpPr>
          <p:spPr bwMode="auto">
            <a:xfrm flipH="1">
              <a:off x="1179" y="1139"/>
              <a:ext cx="227" cy="1134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Line 85"/>
            <p:cNvSpPr>
              <a:spLocks noChangeShapeType="1"/>
            </p:cNvSpPr>
            <p:nvPr/>
          </p:nvSpPr>
          <p:spPr bwMode="auto">
            <a:xfrm flipV="1">
              <a:off x="1179" y="686"/>
              <a:ext cx="567" cy="1587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Line 86"/>
            <p:cNvSpPr>
              <a:spLocks noChangeShapeType="1"/>
            </p:cNvSpPr>
            <p:nvPr/>
          </p:nvSpPr>
          <p:spPr bwMode="auto">
            <a:xfrm flipH="1">
              <a:off x="1633" y="686"/>
              <a:ext cx="113" cy="170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4751388" y="2168525"/>
            <a:ext cx="900112" cy="2700338"/>
            <a:chOff x="1179" y="913"/>
            <a:chExt cx="567" cy="1701"/>
          </a:xfrm>
        </p:grpSpPr>
        <p:sp>
          <p:nvSpPr>
            <p:cNvPr id="9240" name="Line 88"/>
            <p:cNvSpPr>
              <a:spLocks noChangeShapeType="1"/>
            </p:cNvSpPr>
            <p:nvPr/>
          </p:nvSpPr>
          <p:spPr bwMode="auto">
            <a:xfrm flipV="1">
              <a:off x="1179" y="913"/>
              <a:ext cx="567" cy="22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89"/>
            <p:cNvSpPr>
              <a:spLocks noChangeShapeType="1"/>
            </p:cNvSpPr>
            <p:nvPr/>
          </p:nvSpPr>
          <p:spPr bwMode="auto">
            <a:xfrm flipH="1">
              <a:off x="1179" y="913"/>
              <a:ext cx="567" cy="68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90"/>
            <p:cNvSpPr>
              <a:spLocks noChangeShapeType="1"/>
            </p:cNvSpPr>
            <p:nvPr/>
          </p:nvSpPr>
          <p:spPr bwMode="auto">
            <a:xfrm flipV="1">
              <a:off x="1179" y="1253"/>
              <a:ext cx="567" cy="34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91"/>
            <p:cNvSpPr>
              <a:spLocks noChangeShapeType="1"/>
            </p:cNvSpPr>
            <p:nvPr/>
          </p:nvSpPr>
          <p:spPr bwMode="auto">
            <a:xfrm flipH="1">
              <a:off x="1292" y="1253"/>
              <a:ext cx="454" cy="794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92"/>
            <p:cNvSpPr>
              <a:spLocks noChangeShapeType="1"/>
            </p:cNvSpPr>
            <p:nvPr/>
          </p:nvSpPr>
          <p:spPr bwMode="auto">
            <a:xfrm flipV="1">
              <a:off x="1292" y="1706"/>
              <a:ext cx="454" cy="34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Line 93"/>
            <p:cNvSpPr>
              <a:spLocks noChangeShapeType="1"/>
            </p:cNvSpPr>
            <p:nvPr/>
          </p:nvSpPr>
          <p:spPr bwMode="auto">
            <a:xfrm flipH="1">
              <a:off x="1292" y="1706"/>
              <a:ext cx="454" cy="90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12"/>
          <p:cNvSpPr>
            <a:spLocks noChangeArrowheads="1"/>
          </p:cNvSpPr>
          <p:nvPr/>
        </p:nvSpPr>
        <p:spPr bwMode="auto">
          <a:xfrm>
            <a:off x="7105650" y="2071688"/>
            <a:ext cx="1766888" cy="2232025"/>
          </a:xfrm>
          <a:prstGeom prst="hexagon">
            <a:avLst>
              <a:gd name="adj" fmla="val 27579"/>
              <a:gd name="vf" fmla="val 115470"/>
            </a:avLst>
          </a:prstGeom>
          <a:solidFill>
            <a:srgbClr val="FF99CC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10244" name="AutoShape 19"/>
          <p:cNvSpPr>
            <a:spLocks noChangeArrowheads="1"/>
          </p:cNvSpPr>
          <p:nvPr/>
        </p:nvSpPr>
        <p:spPr bwMode="auto">
          <a:xfrm rot="-60000">
            <a:off x="4860925" y="1166813"/>
            <a:ext cx="2127250" cy="3094037"/>
          </a:xfrm>
          <a:prstGeom prst="pentagon">
            <a:avLst/>
          </a:prstGeom>
          <a:solidFill>
            <a:srgbClr val="FFFF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20"/>
          <p:cNvSpPr>
            <a:spLocks noChangeArrowheads="1"/>
          </p:cNvSpPr>
          <p:nvPr/>
        </p:nvSpPr>
        <p:spPr bwMode="auto">
          <a:xfrm rot="3480000">
            <a:off x="2366963" y="1900238"/>
            <a:ext cx="2038350" cy="3187700"/>
          </a:xfrm>
          <a:prstGeom prst="diamond">
            <a:avLst/>
          </a:prstGeom>
          <a:solidFill>
            <a:srgbClr val="CC99FF"/>
          </a:solidFill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0246" name="AutoShape 21"/>
          <p:cNvSpPr>
            <a:spLocks noChangeArrowheads="1"/>
          </p:cNvSpPr>
          <p:nvPr/>
        </p:nvSpPr>
        <p:spPr bwMode="auto">
          <a:xfrm rot="-5400000">
            <a:off x="-585787" y="1981200"/>
            <a:ext cx="3167062" cy="1538288"/>
          </a:xfrm>
          <a:prstGeom prst="rtTriangle">
            <a:avLst/>
          </a:prstGeom>
          <a:solidFill>
            <a:schemeClr val="accent1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6" name="Group 524"/>
          <p:cNvGraphicFramePr>
            <a:graphicFrameLocks noGrp="1"/>
          </p:cNvGraphicFramePr>
          <p:nvPr>
            <p:ph idx="4294967295"/>
          </p:nvPr>
        </p:nvGraphicFramePr>
        <p:xfrm>
          <a:off x="0" y="-171450"/>
          <a:ext cx="9144000" cy="70564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05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152" name="WordArt 505"/>
          <p:cNvSpPr>
            <a:spLocks noChangeArrowheads="1" noChangeShapeType="1" noTextEdit="1"/>
          </p:cNvSpPr>
          <p:nvPr/>
        </p:nvSpPr>
        <p:spPr bwMode="auto">
          <a:xfrm>
            <a:off x="900113" y="2565400"/>
            <a:ext cx="676275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53" name="WordArt 506"/>
          <p:cNvSpPr>
            <a:spLocks noChangeArrowheads="1" noChangeShapeType="1" noTextEdit="1"/>
          </p:cNvSpPr>
          <p:nvPr/>
        </p:nvSpPr>
        <p:spPr bwMode="auto">
          <a:xfrm>
            <a:off x="7235825" y="4292600"/>
            <a:ext cx="5715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6154" name="WordArt 508"/>
          <p:cNvSpPr>
            <a:spLocks noChangeArrowheads="1" noChangeShapeType="1" noTextEdit="1"/>
          </p:cNvSpPr>
          <p:nvPr/>
        </p:nvSpPr>
        <p:spPr bwMode="auto">
          <a:xfrm>
            <a:off x="7740650" y="620713"/>
            <a:ext cx="5715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155" name="WordArt 509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676275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156" name="WordArt 510"/>
          <p:cNvSpPr>
            <a:spLocks noChangeArrowheads="1" noChangeShapeType="1" noTextEdit="1"/>
          </p:cNvSpPr>
          <p:nvPr/>
        </p:nvSpPr>
        <p:spPr bwMode="auto">
          <a:xfrm>
            <a:off x="4067175" y="4797425"/>
            <a:ext cx="5715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16BF1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6157" name="WordArt 511"/>
          <p:cNvSpPr>
            <a:spLocks noChangeArrowheads="1" noChangeShapeType="1" noTextEdit="1"/>
          </p:cNvSpPr>
          <p:nvPr/>
        </p:nvSpPr>
        <p:spPr bwMode="auto">
          <a:xfrm>
            <a:off x="1585913" y="442913"/>
            <a:ext cx="727075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6158" name="WordArt 512"/>
          <p:cNvSpPr>
            <a:spLocks noChangeArrowheads="1" noChangeShapeType="1" noTextEdit="1"/>
          </p:cNvSpPr>
          <p:nvPr/>
        </p:nvSpPr>
        <p:spPr bwMode="auto">
          <a:xfrm>
            <a:off x="5508625" y="3644900"/>
            <a:ext cx="676275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6159" name="WordArt 513"/>
          <p:cNvSpPr>
            <a:spLocks noChangeArrowheads="1" noChangeShapeType="1" noTextEdit="1"/>
          </p:cNvSpPr>
          <p:nvPr/>
        </p:nvSpPr>
        <p:spPr bwMode="auto">
          <a:xfrm>
            <a:off x="2219325" y="4152900"/>
            <a:ext cx="504825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6160" name="WordArt 514"/>
          <p:cNvSpPr>
            <a:spLocks noChangeArrowheads="1" noChangeShapeType="1" noTextEdit="1"/>
          </p:cNvSpPr>
          <p:nvPr/>
        </p:nvSpPr>
        <p:spPr bwMode="auto">
          <a:xfrm>
            <a:off x="4643438" y="1052513"/>
            <a:ext cx="676275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6161" name="WordArt 515"/>
          <p:cNvSpPr>
            <a:spLocks noChangeArrowheads="1" noChangeShapeType="1" noTextEdit="1"/>
          </p:cNvSpPr>
          <p:nvPr/>
        </p:nvSpPr>
        <p:spPr bwMode="auto">
          <a:xfrm>
            <a:off x="6588125" y="2205038"/>
            <a:ext cx="93345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3768" y="0"/>
            <a:ext cx="417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Работаем устно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6" descr="230px-Regular_decago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25" y="1438275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7" descr="item_41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388" y="3881438"/>
            <a:ext cx="269081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8" descr="rh-1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3" y="3429000"/>
            <a:ext cx="2805112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9" descr="planet15oct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52425"/>
            <a:ext cx="235267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0" descr="planet15oct0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3213" y="895350"/>
            <a:ext cx="21717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268760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С.50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92696"/>
            <a:ext cx="1287958" cy="5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64763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189843" cy="214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980728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С.51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" y="0"/>
            <a:ext cx="9096375" cy="6858000"/>
          </a:xfrm>
          <a:solidFill>
            <a:srgbClr val="CCFFCC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18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1800" smtClean="0">
                <a:solidFill>
                  <a:srgbClr val="000000"/>
                </a:solidFill>
              </a:rPr>
              <a:t>4 – 3 =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1800" smtClean="0">
                <a:solidFill>
                  <a:srgbClr val="000000"/>
                </a:solidFill>
              </a:rPr>
              <a:t>4 – 1 =</a:t>
            </a:r>
            <a:r>
              <a:rPr lang="ru-RU" sz="8000" smtClean="0">
                <a:solidFill>
                  <a:srgbClr val="000000"/>
                </a:solidFill>
              </a:rPr>
              <a:t> </a:t>
            </a:r>
            <a:r>
              <a:rPr lang="ru-RU" sz="8000" smtClean="0"/>
              <a:t> </a:t>
            </a:r>
          </a:p>
        </p:txBody>
      </p:sp>
      <p:sp>
        <p:nvSpPr>
          <p:cNvPr id="13316" name="AutoShape 12"/>
          <p:cNvSpPr>
            <a:spLocks noChangeArrowheads="1"/>
          </p:cNvSpPr>
          <p:nvPr/>
        </p:nvSpPr>
        <p:spPr bwMode="auto">
          <a:xfrm rot="-8771966">
            <a:off x="1511300" y="908050"/>
            <a:ext cx="914400" cy="9144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3317" name="AutoShape 13"/>
          <p:cNvSpPr>
            <a:spLocks noChangeArrowheads="1"/>
          </p:cNvSpPr>
          <p:nvPr/>
        </p:nvSpPr>
        <p:spPr bwMode="auto">
          <a:xfrm rot="9307649">
            <a:off x="3221038" y="998538"/>
            <a:ext cx="914400" cy="9144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3318" name="AutoShape 14"/>
          <p:cNvSpPr>
            <a:spLocks noChangeArrowheads="1"/>
          </p:cNvSpPr>
          <p:nvPr/>
        </p:nvSpPr>
        <p:spPr bwMode="auto">
          <a:xfrm rot="1673837">
            <a:off x="4932363" y="819150"/>
            <a:ext cx="914400" cy="9144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15"/>
          <p:cNvSpPr>
            <a:spLocks noChangeArrowheads="1"/>
          </p:cNvSpPr>
          <p:nvPr/>
        </p:nvSpPr>
        <p:spPr bwMode="auto">
          <a:xfrm rot="-4497217">
            <a:off x="6192838" y="638175"/>
            <a:ext cx="914400" cy="914400"/>
          </a:xfrm>
          <a:prstGeom prst="rtTriangle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7236296" y="1844824"/>
            <a:ext cx="1085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0729" name="Rectangle 17"/>
          <p:cNvSpPr>
            <a:spLocks noChangeArrowheads="1"/>
          </p:cNvSpPr>
          <p:nvPr/>
        </p:nvSpPr>
        <p:spPr bwMode="auto">
          <a:xfrm>
            <a:off x="7308304" y="3717032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591675" cy="6858000"/>
          </a:xfrm>
          <a:solidFill>
            <a:srgbClr val="CCFFCC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18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1800" smtClean="0">
                <a:solidFill>
                  <a:srgbClr val="000000"/>
                </a:solidFill>
              </a:rPr>
              <a:t>5 – 2 =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1800" smtClean="0">
                <a:solidFill>
                  <a:srgbClr val="000000"/>
                </a:solidFill>
              </a:rPr>
              <a:t>5 – 3 =</a:t>
            </a:r>
            <a:r>
              <a:rPr lang="ru-RU" sz="8000" smtClean="0">
                <a:solidFill>
                  <a:srgbClr val="000000"/>
                </a:solidFill>
              </a:rPr>
              <a:t> </a:t>
            </a:r>
            <a:r>
              <a:rPr lang="ru-RU" sz="8000" smtClean="0"/>
              <a:t> </a:t>
            </a: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7164288" y="1916832"/>
            <a:ext cx="10858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7164288" y="3717032"/>
            <a:ext cx="1085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342" name="AutoShape 10"/>
          <p:cNvSpPr>
            <a:spLocks noChangeArrowheads="1"/>
          </p:cNvSpPr>
          <p:nvPr/>
        </p:nvSpPr>
        <p:spPr bwMode="auto">
          <a:xfrm rot="-1124897">
            <a:off x="1331913" y="908050"/>
            <a:ext cx="1223962" cy="696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 rot="729770">
            <a:off x="2592388" y="908050"/>
            <a:ext cx="1223962" cy="696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12"/>
          <p:cNvSpPr>
            <a:spLocks noChangeArrowheads="1"/>
          </p:cNvSpPr>
          <p:nvPr/>
        </p:nvSpPr>
        <p:spPr bwMode="auto">
          <a:xfrm rot="2683606">
            <a:off x="4211638" y="728663"/>
            <a:ext cx="1214437" cy="1214437"/>
          </a:xfrm>
          <a:prstGeom prst="diamond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 rot="-1985299">
            <a:off x="5832475" y="1089025"/>
            <a:ext cx="1223963" cy="719138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 rot="-5400000">
            <a:off x="7199313" y="981075"/>
            <a:ext cx="1223962" cy="719138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223838" y="0"/>
            <a:ext cx="9367838" cy="6858000"/>
          </a:xfrm>
          <a:solidFill>
            <a:srgbClr val="CCFFCC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180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1800" dirty="0" smtClean="0">
                <a:solidFill>
                  <a:srgbClr val="000000"/>
                </a:solidFill>
              </a:rPr>
              <a:t>–    =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1800" dirty="0" smtClean="0">
                <a:solidFill>
                  <a:srgbClr val="000000"/>
                </a:solidFill>
              </a:rPr>
              <a:t>+    =</a:t>
            </a:r>
            <a:r>
              <a:rPr lang="ru-RU" sz="8000" dirty="0" smtClean="0">
                <a:solidFill>
                  <a:srgbClr val="000000"/>
                </a:solidFill>
              </a:rPr>
              <a:t> </a:t>
            </a:r>
            <a:r>
              <a:rPr lang="ru-RU" sz="8000" dirty="0" smtClean="0"/>
              <a:t> 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6588224" y="2204864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6516216" y="378904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1691680" y="2204864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4139952" y="2132856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1619672" y="3789040"/>
            <a:ext cx="10858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4139952" y="378904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370" name="Oval 14"/>
          <p:cNvSpPr>
            <a:spLocks noChangeArrowheads="1"/>
          </p:cNvSpPr>
          <p:nvPr/>
        </p:nvSpPr>
        <p:spPr bwMode="auto">
          <a:xfrm>
            <a:off x="1871663" y="908050"/>
            <a:ext cx="1081087" cy="1079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Oval 15"/>
          <p:cNvSpPr>
            <a:spLocks noChangeArrowheads="1"/>
          </p:cNvSpPr>
          <p:nvPr/>
        </p:nvSpPr>
        <p:spPr bwMode="auto">
          <a:xfrm>
            <a:off x="3492500" y="908050"/>
            <a:ext cx="1081088" cy="1079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Oval 16"/>
          <p:cNvSpPr>
            <a:spLocks noChangeArrowheads="1"/>
          </p:cNvSpPr>
          <p:nvPr/>
        </p:nvSpPr>
        <p:spPr bwMode="auto">
          <a:xfrm>
            <a:off x="5022850" y="908050"/>
            <a:ext cx="1081088" cy="10795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Oval 17"/>
          <p:cNvSpPr>
            <a:spLocks noChangeArrowheads="1"/>
          </p:cNvSpPr>
          <p:nvPr/>
        </p:nvSpPr>
        <p:spPr bwMode="auto">
          <a:xfrm>
            <a:off x="6732588" y="908050"/>
            <a:ext cx="1081087" cy="10795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  <p:bldP spid="32776" grpId="0"/>
      <p:bldP spid="327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99592" y="836712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С.50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128792" cy="425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8028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052736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С.51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32848" cy="39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980728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С.51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404664"/>
            <a:ext cx="5544616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</a:t>
            </a: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 рабочей тетради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764704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С.20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59245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81635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724128" y="476672"/>
            <a:ext cx="28921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Держи ручку 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правильно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9624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409098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Проверь посадку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560" y="1556792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Line 7"/>
          <p:cNvSpPr>
            <a:spLocks noChangeShapeType="1"/>
          </p:cNvSpPr>
          <p:nvPr/>
        </p:nvSpPr>
        <p:spPr bwMode="auto">
          <a:xfrm>
            <a:off x="2555776" y="4149080"/>
            <a:ext cx="2088232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8"/>
          <p:cNvSpPr>
            <a:spLocks noChangeShapeType="1"/>
          </p:cNvSpPr>
          <p:nvPr/>
        </p:nvSpPr>
        <p:spPr bwMode="auto">
          <a:xfrm flipH="1">
            <a:off x="3995936" y="1628800"/>
            <a:ext cx="1287016" cy="460851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 flipH="1">
            <a:off x="2555776" y="1556792"/>
            <a:ext cx="838200" cy="2590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Oval 3"/>
          <p:cNvSpPr>
            <a:spLocks noChangeArrowheads="1"/>
          </p:cNvSpPr>
          <p:nvPr/>
        </p:nvSpPr>
        <p:spPr bwMode="auto">
          <a:xfrm>
            <a:off x="3347864" y="148478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5220072" y="148478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590800"/>
            <a:ext cx="1943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37"/>
          <a:stretch>
            <a:fillRect/>
          </a:stretch>
        </p:blipFill>
        <p:spPr bwMode="auto">
          <a:xfrm rot="-484479">
            <a:off x="6553200" y="4191000"/>
            <a:ext cx="1736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33"/>
          <a:stretch>
            <a:fillRect/>
          </a:stretch>
        </p:blipFill>
        <p:spPr bwMode="auto">
          <a:xfrm rot="-1205062">
            <a:off x="7439025" y="2286000"/>
            <a:ext cx="17049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531956" y="261359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43808" y="692696"/>
            <a:ext cx="568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Повторение написания цифры 4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260648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Чистописание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33"/>
          <a:stretch>
            <a:fillRect/>
          </a:stretch>
        </p:blipFill>
        <p:spPr bwMode="auto">
          <a:xfrm rot="-1205062">
            <a:off x="6403303" y="1063765"/>
            <a:ext cx="17049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908720"/>
            <a:ext cx="3816424" cy="5399112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242790"/>
                </a:solidFill>
              </a:rPr>
              <a:t>4 – 1 = 3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8024" y="908720"/>
            <a:ext cx="3744416" cy="5400600"/>
          </a:xfr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242790"/>
                </a:solidFill>
              </a:rPr>
              <a:t> 3 + 2 = 5</a:t>
            </a:r>
          </a:p>
        </p:txBody>
      </p:sp>
      <p:pic>
        <p:nvPicPr>
          <p:cNvPr id="12293" name="Picture 5" descr="picture"/>
          <p:cNvPicPr preferRelativeResize="0">
            <a:picLocks noChangeArrowheads="1"/>
          </p:cNvPicPr>
          <p:nvPr/>
        </p:nvPicPr>
        <p:blipFill>
          <a:blip r:embed="rId2" cstate="print"/>
          <a:srcRect l="2094"/>
          <a:stretch>
            <a:fillRect/>
          </a:stretch>
        </p:blipFill>
        <p:spPr bwMode="auto">
          <a:xfrm>
            <a:off x="5472113" y="1989138"/>
            <a:ext cx="2700337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2294" name="Picture 6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1989138"/>
            <a:ext cx="2700337" cy="3600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71800" y="260648"/>
            <a:ext cx="379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Составь задачи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23963" y="2162175"/>
            <a:ext cx="2171700" cy="199072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4210050" y="2795588"/>
            <a:ext cx="814388" cy="81438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748338" y="2071688"/>
            <a:ext cx="2443162" cy="18097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5"/>
          <p:cNvSpPr>
            <a:spLocks noChangeArrowheads="1"/>
          </p:cNvSpPr>
          <p:nvPr/>
        </p:nvSpPr>
        <p:spPr bwMode="auto">
          <a:xfrm>
            <a:off x="900113" y="1412875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 flipV="1">
            <a:off x="1331913" y="908050"/>
            <a:ext cx="2736850" cy="287972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Freeform 7"/>
          <p:cNvSpPr>
            <a:spLocks/>
          </p:cNvSpPr>
          <p:nvPr/>
        </p:nvSpPr>
        <p:spPr bwMode="auto">
          <a:xfrm>
            <a:off x="4029075" y="1347788"/>
            <a:ext cx="4308475" cy="3190875"/>
          </a:xfrm>
          <a:custGeom>
            <a:avLst/>
            <a:gdLst>
              <a:gd name="T0" fmla="*/ 0 w 2714"/>
              <a:gd name="T1" fmla="*/ 2147483647 h 2010"/>
              <a:gd name="T2" fmla="*/ 2147483647 w 2714"/>
              <a:gd name="T3" fmla="*/ 2147483647 h 2010"/>
              <a:gd name="T4" fmla="*/ 2147483647 w 2714"/>
              <a:gd name="T5" fmla="*/ 2147483647 h 2010"/>
              <a:gd name="T6" fmla="*/ 2147483647 w 2714"/>
              <a:gd name="T7" fmla="*/ 2147483647 h 2010"/>
              <a:gd name="T8" fmla="*/ 2147483647 w 2714"/>
              <a:gd name="T9" fmla="*/ 2147483647 h 2010"/>
              <a:gd name="T10" fmla="*/ 2147483647 w 2714"/>
              <a:gd name="T11" fmla="*/ 2147483647 h 2010"/>
              <a:gd name="T12" fmla="*/ 2147483647 w 2714"/>
              <a:gd name="T13" fmla="*/ 2147483647 h 20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14"/>
              <a:gd name="T22" fmla="*/ 0 h 2010"/>
              <a:gd name="T23" fmla="*/ 2714 w 2714"/>
              <a:gd name="T24" fmla="*/ 2010 h 20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14" h="2010">
                <a:moveTo>
                  <a:pt x="0" y="1171"/>
                </a:moveTo>
                <a:cubicBezTo>
                  <a:pt x="264" y="880"/>
                  <a:pt x="529" y="590"/>
                  <a:pt x="680" y="718"/>
                </a:cubicBezTo>
                <a:cubicBezTo>
                  <a:pt x="831" y="846"/>
                  <a:pt x="725" y="2010"/>
                  <a:pt x="907" y="1942"/>
                </a:cubicBezTo>
                <a:cubicBezTo>
                  <a:pt x="1089" y="1874"/>
                  <a:pt x="1610" y="362"/>
                  <a:pt x="1769" y="309"/>
                </a:cubicBezTo>
                <a:cubicBezTo>
                  <a:pt x="1928" y="256"/>
                  <a:pt x="1724" y="1640"/>
                  <a:pt x="1860" y="1625"/>
                </a:cubicBezTo>
                <a:cubicBezTo>
                  <a:pt x="1996" y="1610"/>
                  <a:pt x="2456" y="438"/>
                  <a:pt x="2585" y="219"/>
                </a:cubicBezTo>
                <a:cubicBezTo>
                  <a:pt x="2714" y="0"/>
                  <a:pt x="2672" y="154"/>
                  <a:pt x="2631" y="309"/>
                </a:cubicBezTo>
              </a:path>
            </a:pathLst>
          </a:custGeom>
          <a:noFill/>
          <a:ln w="571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09813" y="5510213"/>
            <a:ext cx="3421062" cy="360362"/>
            <a:chOff x="612" y="2954"/>
            <a:chExt cx="2155" cy="227"/>
          </a:xfrm>
        </p:grpSpPr>
        <p:sp>
          <p:nvSpPr>
            <p:cNvPr id="8199" name="Line 14"/>
            <p:cNvSpPr>
              <a:spLocks noChangeShapeType="1"/>
            </p:cNvSpPr>
            <p:nvPr/>
          </p:nvSpPr>
          <p:spPr bwMode="auto">
            <a:xfrm>
              <a:off x="612" y="3067"/>
              <a:ext cx="2155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Line 15"/>
            <p:cNvSpPr>
              <a:spLocks noChangeShapeType="1"/>
            </p:cNvSpPr>
            <p:nvPr/>
          </p:nvSpPr>
          <p:spPr bwMode="auto">
            <a:xfrm>
              <a:off x="612" y="2954"/>
              <a:ext cx="0" cy="22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Line 16"/>
            <p:cNvSpPr>
              <a:spLocks noChangeShapeType="1"/>
            </p:cNvSpPr>
            <p:nvPr/>
          </p:nvSpPr>
          <p:spPr bwMode="auto">
            <a:xfrm>
              <a:off x="2767" y="2954"/>
              <a:ext cx="0" cy="22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876800" y="304800"/>
            <a:ext cx="4267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Жили-были три подружки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 разных домиках своих.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Три весёлых хохотушки –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Точками все звали их.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52800" y="0"/>
            <a:ext cx="1377950" cy="1905000"/>
            <a:chOff x="2112" y="0"/>
            <a:chExt cx="868" cy="1200"/>
          </a:xfrm>
        </p:grpSpPr>
        <p:sp>
          <p:nvSpPr>
            <p:cNvPr id="18442" name="Oval 5"/>
            <p:cNvSpPr>
              <a:spLocks noChangeArrowheads="1"/>
            </p:cNvSpPr>
            <p:nvPr/>
          </p:nvSpPr>
          <p:spPr bwMode="auto">
            <a:xfrm>
              <a:off x="2208" y="1104"/>
              <a:ext cx="96" cy="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3" name="Picture 12" descr="9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0"/>
              <a:ext cx="868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8600" y="2133600"/>
            <a:ext cx="1266825" cy="1752600"/>
            <a:chOff x="144" y="1344"/>
            <a:chExt cx="798" cy="1104"/>
          </a:xfrm>
        </p:grpSpPr>
        <p:sp>
          <p:nvSpPr>
            <p:cNvPr id="18440" name="Oval 7"/>
            <p:cNvSpPr>
              <a:spLocks noChangeArrowheads="1"/>
            </p:cNvSpPr>
            <p:nvPr/>
          </p:nvSpPr>
          <p:spPr bwMode="auto">
            <a:xfrm>
              <a:off x="528" y="2352"/>
              <a:ext cx="96" cy="96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1" name="Picture 13" descr="1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344"/>
              <a:ext cx="798" cy="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343400" y="5029200"/>
            <a:ext cx="1981200" cy="1631950"/>
            <a:chOff x="2736" y="3168"/>
            <a:chExt cx="1248" cy="1028"/>
          </a:xfrm>
        </p:grpSpPr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2736" y="3408"/>
              <a:ext cx="96" cy="96"/>
            </a:xfrm>
            <a:prstGeom prst="ellipse">
              <a:avLst/>
            </a:prstGeom>
            <a:solidFill>
              <a:srgbClr val="FD3E3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39" name="Picture 15" descr="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3168"/>
              <a:ext cx="1056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19400" y="228600"/>
            <a:ext cx="1377950" cy="1600200"/>
            <a:chOff x="1680" y="96"/>
            <a:chExt cx="868" cy="1008"/>
          </a:xfrm>
        </p:grpSpPr>
        <p:sp>
          <p:nvSpPr>
            <p:cNvPr id="19467" name="Oval 3"/>
            <p:cNvSpPr>
              <a:spLocks noChangeArrowheads="1"/>
            </p:cNvSpPr>
            <p:nvPr/>
          </p:nvSpPr>
          <p:spPr bwMode="auto">
            <a:xfrm>
              <a:off x="2016" y="1008"/>
              <a:ext cx="96" cy="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468" name="Picture 6" descr="9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0" y="96"/>
              <a:ext cx="868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6" name="Picture 8" descr="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3581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5029200" y="381000"/>
            <a:ext cx="4572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Между этими домами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Реки  длинные текли.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Точки очень не хотели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Ножки промочить свои.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0" y="5029200"/>
            <a:ext cx="1981200" cy="1631950"/>
            <a:chOff x="2736" y="3168"/>
            <a:chExt cx="1248" cy="1028"/>
          </a:xfrm>
        </p:grpSpPr>
        <p:sp>
          <p:nvSpPr>
            <p:cNvPr id="19465" name="Oval 17"/>
            <p:cNvSpPr>
              <a:spLocks noChangeArrowheads="1"/>
            </p:cNvSpPr>
            <p:nvPr/>
          </p:nvSpPr>
          <p:spPr bwMode="auto">
            <a:xfrm>
              <a:off x="2736" y="3408"/>
              <a:ext cx="96" cy="96"/>
            </a:xfrm>
            <a:prstGeom prst="ellipse">
              <a:avLst/>
            </a:prstGeom>
            <a:solidFill>
              <a:srgbClr val="FD3E3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466" name="Picture 18" descr="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3168"/>
              <a:ext cx="1056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81000" y="1981200"/>
            <a:ext cx="1266825" cy="1752600"/>
            <a:chOff x="144" y="1344"/>
            <a:chExt cx="798" cy="1104"/>
          </a:xfrm>
        </p:grpSpPr>
        <p:sp>
          <p:nvSpPr>
            <p:cNvPr id="19463" name="Oval 20"/>
            <p:cNvSpPr>
              <a:spLocks noChangeArrowheads="1"/>
            </p:cNvSpPr>
            <p:nvPr/>
          </p:nvSpPr>
          <p:spPr bwMode="auto">
            <a:xfrm>
              <a:off x="528" y="2352"/>
              <a:ext cx="96" cy="96"/>
            </a:xfrm>
            <a:prstGeom prst="ellipse">
              <a:avLst/>
            </a:prstGeom>
            <a:solidFill>
              <a:srgbClr val="22B4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464" name="Picture 21" descr="1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1344"/>
              <a:ext cx="798" cy="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математика 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математика 3</Template>
  <TotalTime>1825</TotalTime>
  <Words>190</Words>
  <Application>Microsoft Office PowerPoint</Application>
  <PresentationFormat>Экран (4:3)</PresentationFormat>
  <Paragraphs>85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 математика 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Ирина</cp:lastModifiedBy>
  <cp:revision>159</cp:revision>
  <dcterms:created xsi:type="dcterms:W3CDTF">2010-09-27T16:17:46Z</dcterms:created>
  <dcterms:modified xsi:type="dcterms:W3CDTF">2016-07-19T19:04:23Z</dcterms:modified>
</cp:coreProperties>
</file>