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346" r:id="rId2"/>
    <p:sldId id="345" r:id="rId3"/>
    <p:sldId id="34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16" r:id="rId13"/>
    <p:sldId id="321" r:id="rId14"/>
    <p:sldId id="343" r:id="rId15"/>
    <p:sldId id="344" r:id="rId16"/>
    <p:sldId id="338" r:id="rId17"/>
    <p:sldId id="339" r:id="rId18"/>
    <p:sldId id="342" r:id="rId19"/>
    <p:sldId id="348" r:id="rId20"/>
    <p:sldId id="34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D5E"/>
    <a:srgbClr val="8D5B23"/>
    <a:srgbClr val="000000"/>
    <a:srgbClr val="6BA42C"/>
    <a:srgbClr val="0CA434"/>
    <a:srgbClr val="FFFF00"/>
    <a:srgbClr val="66FF33"/>
    <a:srgbClr val="F0EA00"/>
    <a:srgbClr val="9CD0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FB59-9AE4-4D8F-AFB2-14B583FB00A6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B6D8-A8EA-4B32-A6C8-07D841E23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6D8-A8EA-4B32-A6C8-07D841E2325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44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6D8-A8EA-4B32-A6C8-07D841E232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4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6D8-A8EA-4B32-A6C8-07D841E2325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4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240360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2016224" cy="291949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0032" y="4509120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>
                <a:solidFill>
                  <a:srgbClr val="C00000"/>
                </a:solidFill>
              </a:rPr>
              <a:t>г.Нижневартовска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980728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8350" y="2636912"/>
            <a:ext cx="45656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«Равенство», 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неравенств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о»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008132" y="1124744"/>
            <a:ext cx="0" cy="16029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050642" y="1124744"/>
            <a:ext cx="0" cy="16029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48529" y="2996952"/>
            <a:ext cx="8804173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674131" y="1803747"/>
            <a:ext cx="7746285" cy="707886"/>
            <a:chOff x="674131" y="1803747"/>
            <a:chExt cx="7746285" cy="70788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88206" y="1803747"/>
              <a:ext cx="1703502" cy="707886"/>
              <a:chOff x="3688206" y="1803747"/>
              <a:chExt cx="1703502" cy="70788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4860032" y="1803747"/>
                <a:ext cx="5316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688206" y="1803747"/>
                <a:ext cx="5316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227103" y="1803747"/>
                <a:ext cx="423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</a:rPr>
                  <a:t>=</a:t>
                </a:r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716914" y="1803747"/>
              <a:ext cx="1703502" cy="707886"/>
              <a:chOff x="6716914" y="1803747"/>
              <a:chExt cx="1703502" cy="70788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7888740" y="1803747"/>
                <a:ext cx="5316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716914" y="1803747"/>
                <a:ext cx="5316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255811" y="1803747"/>
                <a:ext cx="423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</a:rPr>
                  <a:t>=</a:t>
                </a:r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Группа 1"/>
            <p:cNvGrpSpPr/>
            <p:nvPr/>
          </p:nvGrpSpPr>
          <p:grpSpPr>
            <a:xfrm>
              <a:off x="674131" y="1803747"/>
              <a:ext cx="1633065" cy="707886"/>
              <a:chOff x="674131" y="1803747"/>
              <a:chExt cx="1633065" cy="70788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835696" y="1803747"/>
                <a:ext cx="4715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74131" y="1803747"/>
                <a:ext cx="4715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145631" y="1803747"/>
                <a:ext cx="423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002060"/>
                    </a:solidFill>
                  </a:rPr>
                  <a:t>=</a:t>
                </a:r>
                <a:endParaRPr lang="ru-RU" sz="4000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7" t="7870" r="14341" b="21296"/>
          <a:stretch/>
        </p:blipFill>
        <p:spPr bwMode="auto">
          <a:xfrm>
            <a:off x="7679323" y="4908014"/>
            <a:ext cx="610870" cy="7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5" t="7870" r="12863" b="21296"/>
          <a:stretch/>
        </p:blipFill>
        <p:spPr bwMode="auto">
          <a:xfrm>
            <a:off x="6813933" y="4908014"/>
            <a:ext cx="600420" cy="7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1520" y="4725144"/>
            <a:ext cx="8804173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06"/>
          <a:stretch/>
        </p:blipFill>
        <p:spPr bwMode="auto">
          <a:xfrm>
            <a:off x="236772" y="4869160"/>
            <a:ext cx="2487613" cy="5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0" b="17717"/>
          <a:stretch/>
        </p:blipFill>
        <p:spPr bwMode="auto">
          <a:xfrm>
            <a:off x="2903965" y="4869160"/>
            <a:ext cx="2493963" cy="5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0" b="17717"/>
          <a:stretch/>
        </p:blipFill>
        <p:spPr bwMode="auto">
          <a:xfrm>
            <a:off x="2899621" y="4869160"/>
            <a:ext cx="2493963" cy="5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0" b="17717"/>
          <a:stretch/>
        </p:blipFill>
        <p:spPr bwMode="auto">
          <a:xfrm>
            <a:off x="3230165" y="2492580"/>
            <a:ext cx="2493963" cy="5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06"/>
          <a:stretch/>
        </p:blipFill>
        <p:spPr bwMode="auto">
          <a:xfrm>
            <a:off x="236772" y="4870892"/>
            <a:ext cx="2487613" cy="5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39552" y="676550"/>
            <a:ext cx="555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ли равенства здесь верные?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30689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неверное равенство. Замените знак «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на знак «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«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так, чтобы у вас получилось верное неравенство. Запишите его.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Спишите верные равенства.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32239 -0.3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38889 -0.45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овина рамки 6"/>
          <p:cNvSpPr/>
          <p:nvPr/>
        </p:nvSpPr>
        <p:spPr>
          <a:xfrm rot="2421479" flipH="1">
            <a:off x="6054616" y="2693672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6324" y="2492896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8474" y="2492896"/>
            <a:ext cx="5316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оловина рамки 55"/>
          <p:cNvSpPr/>
          <p:nvPr/>
        </p:nvSpPr>
        <p:spPr>
          <a:xfrm rot="2421479" flipH="1">
            <a:off x="1865617" y="2712479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30770" y="2492896"/>
            <a:ext cx="5316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20072" y="2492896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79112" y="4149080"/>
            <a:ext cx="8804173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73" t="8560" r="21210" b="21057"/>
          <a:stretch/>
        </p:blipFill>
        <p:spPr bwMode="auto">
          <a:xfrm>
            <a:off x="832930" y="4478597"/>
            <a:ext cx="506027" cy="7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73" t="8560" r="21210" b="21057"/>
          <a:stretch/>
        </p:blipFill>
        <p:spPr bwMode="auto">
          <a:xfrm>
            <a:off x="845305" y="4478597"/>
            <a:ext cx="506027" cy="7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2" t="6905" r="12956" b="22337"/>
          <a:stretch/>
        </p:blipFill>
        <p:spPr bwMode="auto">
          <a:xfrm>
            <a:off x="1696093" y="4478597"/>
            <a:ext cx="580335" cy="7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2" t="6905" r="12956" b="22337"/>
          <a:stretch/>
        </p:blipFill>
        <p:spPr bwMode="auto">
          <a:xfrm>
            <a:off x="1696093" y="4478597"/>
            <a:ext cx="580335" cy="7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2" t="6905" r="12956" b="22337"/>
          <a:stretch/>
        </p:blipFill>
        <p:spPr bwMode="auto">
          <a:xfrm>
            <a:off x="1696093" y="4478597"/>
            <a:ext cx="580335" cy="7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7544" y="6425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должны стоять  в «окошках», чтобы при этом получились верные  неравенства. Запишите эти неравенства в тетрадь.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823 -0.2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8524 -0.29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1883272" cy="7791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С.48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9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71255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332656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С.49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84784"/>
            <a:ext cx="7056784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404664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72808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С.49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404664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124744"/>
            <a:ext cx="72498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332656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539552" y="4766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нарисовал аквариумы для рыбок.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изменить рисунок так, чтобы рыбок и аквариумов стало поровну?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 rot="289691">
            <a:off x="354771" y="2904086"/>
            <a:ext cx="1700697" cy="148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699792" y="2891618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49" name="Прямая соединительная линия 148"/>
          <p:cNvCxnSpPr/>
          <p:nvPr/>
        </p:nvCxnSpPr>
        <p:spPr>
          <a:xfrm>
            <a:off x="171432" y="4509120"/>
            <a:ext cx="8829723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13083" y="4899259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9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215579" y="4958537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375" y="1771263"/>
            <a:ext cx="1753811" cy="5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59" y="1689318"/>
            <a:ext cx="1193120" cy="67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7953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708986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575" y="5710299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2478" y="5756933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837">
            <a:off x="3796268" y="5819211"/>
            <a:ext cx="1753811" cy="5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17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5349 -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50972 -0.296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059 0.225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00677 0.2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4 0.223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0521 0.2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539553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нарисовал аквариумы для рыбок.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изменить рисунок так, чтобы рыбок и аквариумов стало поровну?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 rot="289691">
            <a:off x="354771" y="2904086"/>
            <a:ext cx="1700697" cy="148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699792" y="2891618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49" name="Прямая соединительная линия 148"/>
          <p:cNvCxnSpPr/>
          <p:nvPr/>
        </p:nvCxnSpPr>
        <p:spPr>
          <a:xfrm>
            <a:off x="171432" y="4509120"/>
            <a:ext cx="8829723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13083" y="4899259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9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2"/>
          <a:stretch/>
        </p:blipFill>
        <p:spPr bwMode="auto">
          <a:xfrm>
            <a:off x="2215579" y="4958537"/>
            <a:ext cx="1700697" cy="148207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575" y="5710299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2478" y="5756933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7953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708986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7837">
            <a:off x="3796268" y="5819211"/>
            <a:ext cx="1753811" cy="5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375" y="1771263"/>
            <a:ext cx="1753811" cy="5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59" y="1689318"/>
            <a:ext cx="1193120" cy="67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94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059 0.22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00677 0.231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12" y="2319753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96982" y="634159"/>
            <a:ext cx="880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поймал окуня, ерша и щуку. Окуня он поймал позже ерша, но раньше щуки.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982" y="2330587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465" y="413198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465" y="41272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227" y="4127227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917" y="2302871"/>
            <a:ext cx="2312272" cy="73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5576" y="764704"/>
            <a:ext cx="3132000" cy="324000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7262" y="703063"/>
            <a:ext cx="2556000" cy="324000"/>
          </a:xfrm>
          <a:prstGeom prst="rect">
            <a:avLst/>
          </a:prstGeom>
          <a:solidFill>
            <a:srgbClr val="E21ED9">
              <a:alpha val="14902"/>
            </a:srgbClr>
          </a:solidFill>
          <a:ln>
            <a:solidFill>
              <a:srgbClr val="E21ED9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19" y="1082034"/>
            <a:ext cx="1807200" cy="324000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1605" y="722313"/>
            <a:ext cx="864000" cy="324000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1195" y="705729"/>
            <a:ext cx="1080000" cy="324000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>
            <a:stCxn id="14" idx="2"/>
            <a:endCxn id="21" idx="0"/>
          </p:cNvCxnSpPr>
          <p:nvPr/>
        </p:nvCxnSpPr>
        <p:spPr>
          <a:xfrm rot="16200000" flipH="1">
            <a:off x="1958128" y="2152927"/>
            <a:ext cx="1128384" cy="28202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2" idx="0"/>
          </p:cNvCxnSpPr>
          <p:nvPr/>
        </p:nvCxnSpPr>
        <p:spPr>
          <a:xfrm rot="16200000" flipH="1">
            <a:off x="4455052" y="2977088"/>
            <a:ext cx="1274291" cy="102598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0" idx="0"/>
          </p:cNvCxnSpPr>
          <p:nvPr/>
        </p:nvCxnSpPr>
        <p:spPr>
          <a:xfrm rot="10800000" flipV="1">
            <a:off x="2262048" y="2708919"/>
            <a:ext cx="5328185" cy="142306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825" y="2172054"/>
            <a:ext cx="1491872" cy="1040922"/>
          </a:xfrm>
          <a:prstGeom prst="rect">
            <a:avLst/>
          </a:prstGeom>
          <a:solidFill>
            <a:srgbClr val="E21ED9">
              <a:alpha val="14902"/>
            </a:srgbClr>
          </a:solidFill>
          <a:ln>
            <a:solidFill>
              <a:srgbClr val="E21ED9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7278" y="2172054"/>
            <a:ext cx="1491872" cy="1040922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6337" y="1082353"/>
            <a:ext cx="2520280" cy="324000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3193" y="2167898"/>
            <a:ext cx="2642943" cy="1040922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147196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Покажите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стрелками, в каком порядке он ловил рыб.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724" y="4953554"/>
            <a:ext cx="1204199" cy="6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636"/>
            <a:ext cx="1369596" cy="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929198"/>
            <a:ext cx="2312272" cy="73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0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35" grpId="0" animBg="1"/>
      <p:bldP spid="36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586" y="1535704"/>
            <a:ext cx="7357829" cy="307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404664"/>
            <a:ext cx="5544616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рабочей тетради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С.19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060848"/>
            <a:ext cx="20424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196218" cy="2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180" y="2276872"/>
            <a:ext cx="2224212" cy="26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412776"/>
            <a:ext cx="3384376" cy="12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476672"/>
            <a:ext cx="41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Работаем устно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404664"/>
            <a:ext cx="5544616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рабочей тетради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С.19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97700" cy="402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63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724128" y="476672"/>
            <a:ext cx="2892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Держи ручку 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правильно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624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0909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Проверь посадку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96982" y="895633"/>
            <a:ext cx="88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Повторение написания цифры 1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2580069" y="3069280"/>
            <a:ext cx="1309588" cy="134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69" idx="2"/>
          </p:cNvCxnSpPr>
          <p:nvPr/>
        </p:nvCxnSpPr>
        <p:spPr>
          <a:xfrm flipH="1">
            <a:off x="2548657" y="3069280"/>
            <a:ext cx="1341000" cy="2682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32-конечная звезда 66"/>
          <p:cNvSpPr/>
          <p:nvPr/>
        </p:nvSpPr>
        <p:spPr>
          <a:xfrm>
            <a:off x="2411760" y="4221088"/>
            <a:ext cx="276830" cy="330700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221324" y="1743199"/>
            <a:ext cx="84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один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1.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07657" y="3069280"/>
            <a:ext cx="2682000" cy="2682000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>
            <a:stCxn id="69" idx="0"/>
            <a:endCxn id="69" idx="2"/>
          </p:cNvCxnSpPr>
          <p:nvPr/>
        </p:nvCxnSpPr>
        <p:spPr>
          <a:xfrm>
            <a:off x="2548657" y="3069280"/>
            <a:ext cx="0" cy="268200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9" idx="1"/>
            <a:endCxn id="69" idx="3"/>
          </p:cNvCxnSpPr>
          <p:nvPr/>
        </p:nvCxnSpPr>
        <p:spPr>
          <a:xfrm>
            <a:off x="1207657" y="4410280"/>
            <a:ext cx="2682000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006828" y="3068960"/>
            <a:ext cx="1309588" cy="134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5" idx="2"/>
          </p:cNvCxnSpPr>
          <p:nvPr/>
        </p:nvCxnSpPr>
        <p:spPr>
          <a:xfrm flipH="1">
            <a:off x="6975416" y="3068960"/>
            <a:ext cx="1341000" cy="2682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32-конечная звезда 23"/>
          <p:cNvSpPr/>
          <p:nvPr/>
        </p:nvSpPr>
        <p:spPr>
          <a:xfrm>
            <a:off x="6838519" y="4220768"/>
            <a:ext cx="276830" cy="330700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34416" y="3068960"/>
            <a:ext cx="2682000" cy="2682000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27784" y="332656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Чистописание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2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/>
      <p:bldP spid="69" grpId="0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79512" y="162880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два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2.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Прямая соединительная линия 96"/>
          <p:cNvCxnSpPr>
            <a:stCxn id="99" idx="0"/>
          </p:cNvCxnSpPr>
          <p:nvPr/>
        </p:nvCxnSpPr>
        <p:spPr>
          <a:xfrm flipH="1">
            <a:off x="2595385" y="3108598"/>
            <a:ext cx="3505" cy="2682617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99" idx="1"/>
            <a:endCxn id="99" idx="3"/>
          </p:cNvCxnSpPr>
          <p:nvPr/>
        </p:nvCxnSpPr>
        <p:spPr>
          <a:xfrm>
            <a:off x="1257890" y="4449907"/>
            <a:ext cx="2682000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1257890" y="3108598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0" name="32-конечная звезда 99"/>
          <p:cNvSpPr/>
          <p:nvPr/>
        </p:nvSpPr>
        <p:spPr>
          <a:xfrm>
            <a:off x="2546062" y="3675532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1" name="Дуга 100"/>
          <p:cNvSpPr/>
          <p:nvPr/>
        </p:nvSpPr>
        <p:spPr>
          <a:xfrm rot="21391130">
            <a:off x="2684083" y="3144364"/>
            <a:ext cx="1228597" cy="1216853"/>
          </a:xfrm>
          <a:prstGeom prst="arc">
            <a:avLst>
              <a:gd name="adj1" fmla="val 10835815"/>
              <a:gd name="adj2" fmla="val 2178558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>
            <a:off x="2596242" y="4079262"/>
            <a:ext cx="1220096" cy="17069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Дуга 102"/>
          <p:cNvSpPr/>
          <p:nvPr/>
        </p:nvSpPr>
        <p:spPr>
          <a:xfrm rot="10063873">
            <a:off x="2761355" y="4521297"/>
            <a:ext cx="1132406" cy="1268505"/>
          </a:xfrm>
          <a:prstGeom prst="arc">
            <a:avLst>
              <a:gd name="adj1" fmla="val 14465667"/>
              <a:gd name="adj2" fmla="val 1779995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4" name="Дуга 103"/>
          <p:cNvSpPr/>
          <p:nvPr/>
        </p:nvSpPr>
        <p:spPr>
          <a:xfrm rot="19823663">
            <a:off x="2460103" y="5671757"/>
            <a:ext cx="883489" cy="833796"/>
          </a:xfrm>
          <a:prstGeom prst="arc">
            <a:avLst>
              <a:gd name="adj1" fmla="val 15294395"/>
              <a:gd name="adj2" fmla="val 2045265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3730532" y="5486225"/>
            <a:ext cx="144709" cy="1338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18330" y="3108598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3" name="32-конечная звезда 22"/>
          <p:cNvSpPr/>
          <p:nvPr/>
        </p:nvSpPr>
        <p:spPr>
          <a:xfrm>
            <a:off x="6506502" y="3675532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4" name="Дуга 23"/>
          <p:cNvSpPr/>
          <p:nvPr/>
        </p:nvSpPr>
        <p:spPr>
          <a:xfrm rot="21391130">
            <a:off x="6644523" y="3144364"/>
            <a:ext cx="1228597" cy="1216853"/>
          </a:xfrm>
          <a:prstGeom prst="arc">
            <a:avLst>
              <a:gd name="adj1" fmla="val 10835815"/>
              <a:gd name="adj2" fmla="val 2178558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554204" y="4084232"/>
            <a:ext cx="1220096" cy="17069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10063873">
            <a:off x="6758633" y="4524228"/>
            <a:ext cx="1132406" cy="1268505"/>
          </a:xfrm>
          <a:prstGeom prst="arc">
            <a:avLst>
              <a:gd name="adj1" fmla="val 14465667"/>
              <a:gd name="adj2" fmla="val 1779995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Дуга 27"/>
          <p:cNvSpPr/>
          <p:nvPr/>
        </p:nvSpPr>
        <p:spPr>
          <a:xfrm rot="19823663">
            <a:off x="6437063" y="5671757"/>
            <a:ext cx="883489" cy="833796"/>
          </a:xfrm>
          <a:prstGeom prst="arc">
            <a:avLst>
              <a:gd name="adj1" fmla="val 15294395"/>
              <a:gd name="adj2" fmla="val 2045265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7712506" y="5504654"/>
            <a:ext cx="144709" cy="1338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6982" y="895633"/>
            <a:ext cx="88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Повторение написания цифры 2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32656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Чистописание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4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9" grpId="0" animBg="1"/>
      <p:bldP spid="100" grpId="0" animBg="1"/>
      <p:bldP spid="100" grpId="1" animBg="1"/>
      <p:bldP spid="101" grpId="0" animBg="1"/>
      <p:bldP spid="103" grpId="0" animBg="1"/>
      <p:bldP spid="104" grpId="0" animBg="1"/>
      <p:bldP spid="22" grpId="0" animBg="1"/>
      <p:bldP spid="23" grpId="0" animBg="1"/>
      <p:bldP spid="23" grpId="1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8529" y="2204864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8529" y="2889887"/>
            <a:ext cx="8804173" cy="0"/>
          </a:xfrm>
          <a:prstGeom prst="line">
            <a:avLst/>
          </a:prstGeom>
          <a:ln w="28575">
            <a:solidFill>
              <a:srgbClr val="E21E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13247" y="2227400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2340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3528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35310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1899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7636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533792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771865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977372" y="13446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338788" y="1268760"/>
            <a:ext cx="63224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3409" y="1268760"/>
            <a:ext cx="63224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542" y="1268760"/>
            <a:ext cx="63224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12161" y="1268760"/>
            <a:ext cx="63224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3482" y="2206605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529" y="2204864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7569" y="2227400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93482" y="2206605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8529" y="2204864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17569" y="2227400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93482" y="2206605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409" y="1268760"/>
            <a:ext cx="632247" cy="646331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7157" y="1276853"/>
            <a:ext cx="632247" cy="646331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6574" y="1280792"/>
            <a:ext cx="632247" cy="646331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0964" y="1268760"/>
            <a:ext cx="632247" cy="646331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663079"/>
            <a:ext cx="889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Сравните (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=)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. Запишите полученные неравенства в тетрадь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 -0.1312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4879 -0.1365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31007 -0.133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81111 -0.1340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7" grpId="0"/>
      <p:bldP spid="68" grpId="0"/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248529" y="2889887"/>
            <a:ext cx="8804173" cy="0"/>
          </a:xfrm>
          <a:prstGeom prst="line">
            <a:avLst/>
          </a:prstGeom>
          <a:ln w="28575">
            <a:solidFill>
              <a:srgbClr val="E21E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2897568"/>
            <a:ext cx="791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какие группы можно разбить эти записи?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549" y="5729905"/>
            <a:ext cx="827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названия к ним можно придумать?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3543899"/>
            <a:ext cx="0" cy="2261365"/>
          </a:xfrm>
          <a:prstGeom prst="line">
            <a:avLst/>
          </a:prstGeom>
          <a:ln w="28575">
            <a:solidFill>
              <a:srgbClr val="E21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599" y="5037407"/>
            <a:ext cx="30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Это - равенства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4088" y="5037407"/>
            <a:ext cx="348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D9719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- неравенства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23528" y="1268759"/>
            <a:ext cx="1651410" cy="722210"/>
            <a:chOff x="323528" y="1268759"/>
            <a:chExt cx="1651410" cy="722210"/>
          </a:xfrm>
        </p:grpSpPr>
        <p:grpSp>
          <p:nvGrpSpPr>
            <p:cNvPr id="4" name="Группа 1"/>
            <p:cNvGrpSpPr/>
            <p:nvPr/>
          </p:nvGrpSpPr>
          <p:grpSpPr>
            <a:xfrm>
              <a:off x="323528" y="1268759"/>
              <a:ext cx="1651410" cy="722210"/>
              <a:chOff x="323528" y="1268759"/>
              <a:chExt cx="1651410" cy="72221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3528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533792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43409" y="1268760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34576" y="1268759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855441" y="1268760"/>
              <a:ext cx="632247" cy="646331"/>
            </a:xfrm>
            <a:prstGeom prst="rect">
              <a:avLst/>
            </a:prstGeom>
            <a:solidFill>
              <a:srgbClr val="93E3FF">
                <a:alpha val="14902"/>
              </a:srgbClr>
            </a:solidFill>
            <a:ln>
              <a:solidFill>
                <a:srgbClr val="93E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2771865" y="1265061"/>
            <a:ext cx="1646653" cy="725908"/>
            <a:chOff x="2771865" y="1265061"/>
            <a:chExt cx="1646653" cy="725908"/>
          </a:xfrm>
        </p:grpSpPr>
        <p:grpSp>
          <p:nvGrpSpPr>
            <p:cNvPr id="6" name="Группа 3"/>
            <p:cNvGrpSpPr/>
            <p:nvPr/>
          </p:nvGrpSpPr>
          <p:grpSpPr>
            <a:xfrm>
              <a:off x="2771865" y="1265061"/>
              <a:ext cx="1646653" cy="725908"/>
              <a:chOff x="2771865" y="1265061"/>
              <a:chExt cx="1646653" cy="725908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771865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977372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38788" y="1268760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347864" y="1265061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&lt;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333093" y="1276853"/>
              <a:ext cx="632247" cy="646331"/>
            </a:xfrm>
            <a:prstGeom prst="rect">
              <a:avLst/>
            </a:prstGeom>
            <a:solidFill>
              <a:srgbClr val="93E3FF">
                <a:alpha val="14902"/>
              </a:srgbClr>
            </a:solidFill>
            <a:ln>
              <a:solidFill>
                <a:srgbClr val="93E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4897636" y="1268760"/>
            <a:ext cx="1745850" cy="722209"/>
            <a:chOff x="4897636" y="1268760"/>
            <a:chExt cx="1745850" cy="722209"/>
          </a:xfrm>
        </p:grpSpPr>
        <p:grpSp>
          <p:nvGrpSpPr>
            <p:cNvPr id="10" name="Группа 4"/>
            <p:cNvGrpSpPr/>
            <p:nvPr/>
          </p:nvGrpSpPr>
          <p:grpSpPr>
            <a:xfrm>
              <a:off x="4897636" y="1268760"/>
              <a:ext cx="1745850" cy="722209"/>
              <a:chOff x="4897636" y="1268760"/>
              <a:chExt cx="1745850" cy="72220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202340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4897636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434542" y="1268760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17539" y="1268760"/>
                <a:ext cx="63224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446574" y="1268760"/>
              <a:ext cx="632247" cy="646331"/>
            </a:xfrm>
            <a:prstGeom prst="rect">
              <a:avLst/>
            </a:prstGeom>
            <a:solidFill>
              <a:srgbClr val="93E3FF">
                <a:alpha val="14902"/>
              </a:srgbClr>
            </a:solidFill>
            <a:ln>
              <a:solidFill>
                <a:srgbClr val="93E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2"/>
          <p:cNvGrpSpPr/>
          <p:nvPr/>
        </p:nvGrpSpPr>
        <p:grpSpPr>
          <a:xfrm>
            <a:off x="7141899" y="1268760"/>
            <a:ext cx="1534557" cy="722209"/>
            <a:chOff x="7141899" y="1268760"/>
            <a:chExt cx="1534557" cy="722209"/>
          </a:xfrm>
        </p:grpSpPr>
        <p:grpSp>
          <p:nvGrpSpPr>
            <p:cNvPr id="12" name="Группа 5"/>
            <p:cNvGrpSpPr/>
            <p:nvPr/>
          </p:nvGrpSpPr>
          <p:grpSpPr>
            <a:xfrm>
              <a:off x="7141899" y="1268760"/>
              <a:ext cx="1534557" cy="722209"/>
              <a:chOff x="7141899" y="1268760"/>
              <a:chExt cx="1534557" cy="722209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8235310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141899" y="1344638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12161" y="1268760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12161" y="1268760"/>
                <a:ext cx="632247" cy="646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610964" y="1268760"/>
              <a:ext cx="632247" cy="646331"/>
            </a:xfrm>
            <a:prstGeom prst="rect">
              <a:avLst/>
            </a:prstGeom>
            <a:solidFill>
              <a:srgbClr val="93E3FF">
                <a:alpha val="14902"/>
              </a:srgbClr>
            </a:solidFill>
            <a:ln>
              <a:solidFill>
                <a:srgbClr val="93E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07504" y="663079"/>
            <a:ext cx="889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  <a:sym typeface="Symbol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Сравните (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=)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. Запишите полученные неравенства в тетрадь.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6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0364 0.35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78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022E-7 L 0.2283 0.356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78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-0.27275 0.356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178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3.61111E-6 0.35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4"/>
          <p:cNvGrpSpPr/>
          <p:nvPr/>
        </p:nvGrpSpPr>
        <p:grpSpPr>
          <a:xfrm>
            <a:off x="2896424" y="2117025"/>
            <a:ext cx="1541256" cy="723969"/>
            <a:chOff x="2896424" y="2117025"/>
            <a:chExt cx="1541256" cy="723969"/>
          </a:xfrm>
        </p:grpSpPr>
        <p:sp>
          <p:nvSpPr>
            <p:cNvPr id="106" name="Овал 105"/>
            <p:cNvSpPr/>
            <p:nvPr/>
          </p:nvSpPr>
          <p:spPr>
            <a:xfrm>
              <a:off x="2896424" y="2632672"/>
              <a:ext cx="1496987" cy="208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D9719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07"/>
            <p:cNvGrpSpPr/>
            <p:nvPr/>
          </p:nvGrpSpPr>
          <p:grpSpPr>
            <a:xfrm>
              <a:off x="2896424" y="2117025"/>
              <a:ext cx="1541256" cy="667042"/>
              <a:chOff x="2896424" y="2117025"/>
              <a:chExt cx="1541256" cy="667042"/>
            </a:xfrm>
          </p:grpSpPr>
          <p:pic>
            <p:nvPicPr>
              <p:cNvPr id="10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424" y="2117025"/>
                <a:ext cx="513752" cy="667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38905">
                <a:off x="3551778" y="2117025"/>
                <a:ext cx="513752" cy="667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13443">
                <a:off x="3923928" y="2117025"/>
                <a:ext cx="513752" cy="667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3263703" y="2229670"/>
                <a:ext cx="354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643" y="2017890"/>
            <a:ext cx="2017713" cy="1011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6" name="TextBox 115"/>
          <p:cNvSpPr txBox="1"/>
          <p:nvPr/>
        </p:nvSpPr>
        <p:spPr>
          <a:xfrm>
            <a:off x="5614241" y="3717032"/>
            <a:ext cx="2480719" cy="646331"/>
          </a:xfrm>
          <a:prstGeom prst="rect">
            <a:avLst/>
          </a:prstGeom>
          <a:solidFill>
            <a:srgbClr val="E21ED9">
              <a:alpha val="14902"/>
            </a:srgbClr>
          </a:solidFill>
          <a:ln>
            <a:solidFill>
              <a:srgbClr val="E21ED9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63"/>
          <p:cNvGrpSpPr/>
          <p:nvPr/>
        </p:nvGrpSpPr>
        <p:grpSpPr>
          <a:xfrm>
            <a:off x="4946939" y="2118512"/>
            <a:ext cx="1569277" cy="813074"/>
            <a:chOff x="4946939" y="2118512"/>
            <a:chExt cx="1569277" cy="813074"/>
          </a:xfrm>
        </p:grpSpPr>
        <p:sp>
          <p:nvSpPr>
            <p:cNvPr id="65" name="Овал 64"/>
            <p:cNvSpPr/>
            <p:nvPr/>
          </p:nvSpPr>
          <p:spPr>
            <a:xfrm>
              <a:off x="5002171" y="2708920"/>
              <a:ext cx="1496987" cy="208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D9719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65"/>
            <p:cNvGrpSpPr/>
            <p:nvPr/>
          </p:nvGrpSpPr>
          <p:grpSpPr>
            <a:xfrm>
              <a:off x="4946939" y="2118512"/>
              <a:ext cx="1569277" cy="813074"/>
              <a:chOff x="4946939" y="2118512"/>
              <a:chExt cx="1569277" cy="813074"/>
            </a:xfrm>
          </p:grpSpPr>
          <p:pic>
            <p:nvPicPr>
              <p:cNvPr id="6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6554" y="2118512"/>
                <a:ext cx="537262" cy="646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954" y="2270912"/>
                <a:ext cx="537262" cy="646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6939" y="2132856"/>
                <a:ext cx="537262" cy="646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099339" y="2285256"/>
                <a:ext cx="537262" cy="646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571591" y="2276872"/>
                <a:ext cx="354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Группа 91"/>
          <p:cNvGrpSpPr/>
          <p:nvPr/>
        </p:nvGrpSpPr>
        <p:grpSpPr>
          <a:xfrm>
            <a:off x="6962298" y="2034180"/>
            <a:ext cx="1705935" cy="893709"/>
            <a:chOff x="6962298" y="2034180"/>
            <a:chExt cx="1705935" cy="893709"/>
          </a:xfrm>
        </p:grpSpPr>
        <p:sp>
          <p:nvSpPr>
            <p:cNvPr id="93" name="Овал 92"/>
            <p:cNvSpPr/>
            <p:nvPr/>
          </p:nvSpPr>
          <p:spPr>
            <a:xfrm>
              <a:off x="7171246" y="2716622"/>
              <a:ext cx="1496987" cy="208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D9719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93"/>
            <p:cNvGrpSpPr/>
            <p:nvPr/>
          </p:nvGrpSpPr>
          <p:grpSpPr>
            <a:xfrm>
              <a:off x="6962298" y="2034180"/>
              <a:ext cx="1702814" cy="893709"/>
              <a:chOff x="6962298" y="2034180"/>
              <a:chExt cx="1702814" cy="893709"/>
            </a:xfrm>
          </p:grpSpPr>
          <p:pic>
            <p:nvPicPr>
              <p:cNvPr id="9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3709" y="2266817"/>
                <a:ext cx="691403" cy="658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26253" y="2034180"/>
                <a:ext cx="691403" cy="658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62298" y="2269762"/>
                <a:ext cx="691403" cy="658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7740352" y="2372114"/>
                <a:ext cx="354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Группа 98"/>
          <p:cNvGrpSpPr/>
          <p:nvPr/>
        </p:nvGrpSpPr>
        <p:grpSpPr>
          <a:xfrm>
            <a:off x="583691" y="2118511"/>
            <a:ext cx="1591181" cy="677957"/>
            <a:chOff x="583691" y="2118511"/>
            <a:chExt cx="1591181" cy="677957"/>
          </a:xfrm>
        </p:grpSpPr>
        <p:sp>
          <p:nvSpPr>
            <p:cNvPr id="100" name="Овал 99"/>
            <p:cNvSpPr/>
            <p:nvPr/>
          </p:nvSpPr>
          <p:spPr>
            <a:xfrm>
              <a:off x="677885" y="2588146"/>
              <a:ext cx="1496987" cy="208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3D9719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100"/>
            <p:cNvGrpSpPr/>
            <p:nvPr/>
          </p:nvGrpSpPr>
          <p:grpSpPr>
            <a:xfrm>
              <a:off x="583691" y="2118511"/>
              <a:ext cx="1496987" cy="598305"/>
              <a:chOff x="583691" y="2118511"/>
              <a:chExt cx="1496987" cy="598305"/>
            </a:xfrm>
          </p:grpSpPr>
          <p:pic>
            <p:nvPicPr>
              <p:cNvPr id="10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691" y="2118511"/>
                <a:ext cx="631891" cy="545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48787" y="2158519"/>
                <a:ext cx="631891" cy="545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147407" y="2255151"/>
                <a:ext cx="354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793" y="2007109"/>
            <a:ext cx="1901825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076" y="2006315"/>
            <a:ext cx="2116137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" y="2007109"/>
            <a:ext cx="2017713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7" name="TextBox 106"/>
          <p:cNvSpPr txBox="1"/>
          <p:nvPr/>
        </p:nvSpPr>
        <p:spPr>
          <a:xfrm>
            <a:off x="531472" y="676550"/>
            <a:ext cx="846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сначала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равенства,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потом –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неравенства.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4711" y="3759423"/>
            <a:ext cx="202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РАВЕНСТВА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50665" y="3759423"/>
            <a:ext cx="256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НЕРАВЕНСТВА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48529" y="3573016"/>
            <a:ext cx="8804173" cy="0"/>
          </a:xfrm>
          <a:prstGeom prst="line">
            <a:avLst/>
          </a:prstGeom>
          <a:ln w="28575">
            <a:solidFill>
              <a:srgbClr val="E21E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644008" y="3831931"/>
            <a:ext cx="6607" cy="1973333"/>
          </a:xfrm>
          <a:prstGeom prst="line">
            <a:avLst/>
          </a:prstGeom>
          <a:ln w="28575">
            <a:solidFill>
              <a:srgbClr val="E21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79512" y="663079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15581" y="3717032"/>
            <a:ext cx="2480719" cy="646331"/>
          </a:xfrm>
          <a:prstGeom prst="rect">
            <a:avLst/>
          </a:prstGeom>
          <a:solidFill>
            <a:srgbClr val="E21ED9">
              <a:alpha val="14902"/>
            </a:srgbClr>
          </a:solidFill>
          <a:ln>
            <a:solidFill>
              <a:srgbClr val="E21ED9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70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1823 0.341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8038 0.48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35209 0.34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1979 0.488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39552" y="677457"/>
            <a:ext cx="5979781" cy="504000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5576" y="40466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составил неравенства к рисункам.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Верные ли они?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51698" y="1791629"/>
            <a:ext cx="683888" cy="621717"/>
          </a:xfrm>
          <a:prstGeom prst="ellipse">
            <a:avLst/>
          </a:prstGeom>
          <a:solidFill>
            <a:srgbClr val="E21ED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16632" y="2635362"/>
            <a:ext cx="683888" cy="621717"/>
          </a:xfrm>
          <a:prstGeom prst="ellipse">
            <a:avLst/>
          </a:prstGeom>
          <a:solidFill>
            <a:srgbClr val="E21ED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>
            <a:off x="2869473" y="1705537"/>
            <a:ext cx="778461" cy="689230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87327" y="1782247"/>
            <a:ext cx="681766" cy="68169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7557760" y="1624888"/>
            <a:ext cx="839048" cy="839048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>
            <a:off x="7514839" y="2364127"/>
            <a:ext cx="839048" cy="839048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252936" y="1560191"/>
            <a:ext cx="0" cy="2012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8-конечная звезда 6"/>
          <p:cNvSpPr/>
          <p:nvPr/>
        </p:nvSpPr>
        <p:spPr>
          <a:xfrm>
            <a:off x="125534" y="1650247"/>
            <a:ext cx="1656184" cy="1768951"/>
          </a:xfrm>
          <a:prstGeom prst="star8">
            <a:avLst>
              <a:gd name="adj" fmla="val 50000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8-конечная звезда 56"/>
          <p:cNvSpPr/>
          <p:nvPr/>
        </p:nvSpPr>
        <p:spPr>
          <a:xfrm>
            <a:off x="2422286" y="1412776"/>
            <a:ext cx="1656184" cy="1768951"/>
          </a:xfrm>
          <a:prstGeom prst="star8">
            <a:avLst>
              <a:gd name="adj" fmla="val 50000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8-конечная звезда 57"/>
          <p:cNvSpPr/>
          <p:nvPr/>
        </p:nvSpPr>
        <p:spPr>
          <a:xfrm>
            <a:off x="4430193" y="1412776"/>
            <a:ext cx="1656184" cy="1768951"/>
          </a:xfrm>
          <a:prstGeom prst="star8">
            <a:avLst>
              <a:gd name="adj" fmla="val 50000"/>
            </a:avLst>
          </a:prstGeom>
          <a:solidFill>
            <a:srgbClr val="00B050">
              <a:alpha val="25098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8-конечная звезда 58"/>
          <p:cNvSpPr/>
          <p:nvPr/>
        </p:nvSpPr>
        <p:spPr>
          <a:xfrm>
            <a:off x="7164288" y="1592952"/>
            <a:ext cx="1656184" cy="1768951"/>
          </a:xfrm>
          <a:prstGeom prst="star8">
            <a:avLst>
              <a:gd name="adj" fmla="val 50000"/>
            </a:avLst>
          </a:prstGeom>
          <a:solidFill>
            <a:srgbClr val="00B050">
              <a:alpha val="25098"/>
            </a:srgb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17821" y="3501008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1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23625" y="3501008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 2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663079"/>
            <a:ext cx="35618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9753" y="5899422"/>
            <a:ext cx="2480719" cy="461665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ВЕРНЫЕ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9753" y="5306723"/>
            <a:ext cx="2480719" cy="461665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НЕВЕРНЫЕ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0776" y="4653136"/>
            <a:ext cx="3664091" cy="72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523501" y="667578"/>
            <a:ext cx="2376000" cy="504000"/>
          </a:xfrm>
          <a:prstGeom prst="rect">
            <a:avLst/>
          </a:prstGeom>
          <a:solidFill>
            <a:srgbClr val="93E3FF">
              <a:alpha val="14902"/>
            </a:srgbClr>
          </a:solidFill>
          <a:ln>
            <a:solidFill>
              <a:srgbClr val="93E3FF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1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3684 -0.2467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57" grpId="0" animBg="1"/>
      <p:bldP spid="58" grpId="0" animBg="1"/>
      <p:bldP spid="59" grpId="0" animBg="1"/>
      <p:bldP spid="62" grpId="0"/>
      <p:bldP spid="65" grpId="0"/>
      <p:bldP spid="20" grpId="0" animBg="1"/>
      <p:bldP spid="20" grpId="1" animBg="1"/>
      <p:bldP spid="21" grpId="0" animBg="1"/>
      <p:bldP spid="21" grpId="1" animBg="1"/>
      <p:bldP spid="33" grpId="0" animBg="1"/>
    </p:bldLst>
  </p:timing>
</p:sld>
</file>

<file path=ppt/theme/theme1.xml><?xml version="1.0" encoding="utf-8"?>
<a:theme xmlns:a="http://schemas.openxmlformats.org/drawingml/2006/main" name="шаблон математика 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 3</Template>
  <TotalTime>1823</TotalTime>
  <Words>380</Words>
  <Application>Microsoft Office PowerPoint</Application>
  <PresentationFormat>Экран (4:3)</PresentationFormat>
  <Paragraphs>131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математика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Ирина</cp:lastModifiedBy>
  <cp:revision>154</cp:revision>
  <dcterms:created xsi:type="dcterms:W3CDTF">2010-09-27T16:17:46Z</dcterms:created>
  <dcterms:modified xsi:type="dcterms:W3CDTF">2016-07-19T18:51:26Z</dcterms:modified>
</cp:coreProperties>
</file>