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2" r:id="rId2"/>
  </p:sldMasterIdLst>
  <p:notesMasterIdLst>
    <p:notesMasterId r:id="rId40"/>
  </p:notesMasterIdLst>
  <p:sldIdLst>
    <p:sldId id="256" r:id="rId3"/>
    <p:sldId id="331" r:id="rId4"/>
    <p:sldId id="339" r:id="rId5"/>
    <p:sldId id="340" r:id="rId6"/>
    <p:sldId id="343" r:id="rId7"/>
    <p:sldId id="342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9" r:id="rId21"/>
    <p:sldId id="302" r:id="rId22"/>
    <p:sldId id="303" r:id="rId23"/>
    <p:sldId id="309" r:id="rId24"/>
    <p:sldId id="315" r:id="rId25"/>
    <p:sldId id="282" r:id="rId26"/>
    <p:sldId id="313" r:id="rId27"/>
    <p:sldId id="316" r:id="rId28"/>
    <p:sldId id="310" r:id="rId29"/>
    <p:sldId id="344" r:id="rId30"/>
    <p:sldId id="347" r:id="rId31"/>
    <p:sldId id="348" r:id="rId32"/>
    <p:sldId id="345" r:id="rId33"/>
    <p:sldId id="346" r:id="rId34"/>
    <p:sldId id="349" r:id="rId35"/>
    <p:sldId id="350" r:id="rId36"/>
    <p:sldId id="351" r:id="rId37"/>
    <p:sldId id="352" r:id="rId38"/>
    <p:sldId id="27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E81EA0"/>
    <a:srgbClr val="692AA2"/>
    <a:srgbClr val="9933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70" d="100"/>
          <a:sy n="70" d="100"/>
        </p:scale>
        <p:origin x="-141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CC0E1E-CED9-4CD1-B6C0-6BBED65A7A98}" type="datetimeFigureOut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FEFE4F2-D6C3-468B-A909-6516D7CD5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LOGO</a:t>
              </a: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396D02-5723-4BDF-81BB-F6D4E27DA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5F19-DD97-419A-ACBF-0F685A572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927AB-6C33-42EA-871D-479D0682A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77A6-D2F1-4BC0-893B-899F6CF2A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CE3B7A-2E7E-452A-86A7-B9561E148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411D-6DE8-44B7-A167-A811129B6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02E2AD-2DFB-459D-B231-FAD0DA606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A15D-9C7A-4A5C-8970-59E32A6F1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4035-EBE1-48A1-B152-4E8C22384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4DF9-7684-4822-81C8-196345C2A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E7B5BC-7D7D-4071-8AF8-9B908A25B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CB109-9589-4DFB-A802-A2DE6AF4D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E9B5-40C5-4325-9AA4-3A1B2BDAA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3DD430-E392-468D-9169-764A57CBB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8A31-2407-4DDB-9D50-AE68BB3EF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5E96-1541-434F-B43B-51BDB6A4B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8B401-1F53-4D00-AF30-53640790C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DB425-8364-47D5-8D08-452AB667B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0C10-EE22-4E9E-968E-E1889960C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A042-5FF1-49CA-8EB4-E9231F7EC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7C53-7C7A-48A7-9744-720B7C532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2D7F3-2893-4160-ACA4-72AB9F0E2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E8E52-9B22-4102-A9A6-DF7B9ED5B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5" imgW="8698413" imgH="1104372" progId="">
              <p:embed/>
            </p:oleObj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A6249B-5964-48D6-872C-DEB7289C2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57CE0-B430-4326-9970-C8474EE4C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93" r:id="rId2"/>
    <p:sldLayoutId id="2147484007" r:id="rId3"/>
    <p:sldLayoutId id="2147483994" r:id="rId4"/>
    <p:sldLayoutId id="2147483995" r:id="rId5"/>
    <p:sldLayoutId id="2147483996" r:id="rId6"/>
    <p:sldLayoutId id="2147484008" r:id="rId7"/>
    <p:sldLayoutId id="2147483997" r:id="rId8"/>
    <p:sldLayoutId id="2147484009" r:id="rId9"/>
    <p:sldLayoutId id="2147483998" r:id="rId10"/>
    <p:sldLayoutId id="21474839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153400" cy="2209800"/>
          </a:xfrm>
        </p:spPr>
        <p:txBody>
          <a:bodyPr wrap="square" t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Итоговое родительское 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собрание 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 «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классе 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 мая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2019г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US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305800" cy="1752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i="1" dirty="0" smtClean="0">
                <a:solidFill>
                  <a:srgbClr val="993300"/>
                </a:solidFill>
              </a:rPr>
              <a:t>Тема: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i="1" dirty="0" smtClean="0">
                <a:solidFill>
                  <a:srgbClr val="0070C0"/>
                </a:solidFill>
              </a:rPr>
              <a:t>«Вот и стали мы на год взрослее!»</a:t>
            </a:r>
            <a:endParaRPr lang="en-US" sz="3500" b="1" i="1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80772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sz="2000" i="1" dirty="0" smtClean="0"/>
              <a:t>МБОУ «СОШ №40»</a:t>
            </a:r>
          </a:p>
          <a:p>
            <a:r>
              <a:rPr lang="ru-RU" sz="2000" i="1" dirty="0" smtClean="0"/>
              <a:t>Классный </a:t>
            </a:r>
            <a:r>
              <a:rPr lang="ru-RU" sz="2000" i="1" dirty="0"/>
              <a:t>руководитель : </a:t>
            </a:r>
            <a:r>
              <a:rPr lang="ru-RU" sz="2000" i="1" dirty="0" smtClean="0"/>
              <a:t>Першина Ирина Валериев</a:t>
            </a:r>
            <a:r>
              <a:rPr lang="ru-RU" sz="2000" i="1" dirty="0" smtClean="0"/>
              <a:t>на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РУССКИЙ ЯЗЫК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Контрольная работа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«5»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безошибочно выполнены все задания;</a:t>
            </a:r>
          </a:p>
          <a:p>
            <a:pPr eaLnBrk="1" hangingPunct="1"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«4»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выполнено правильно не менее 3/4 всех заданий;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«3» - выполнено не менее ½ заданий;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«2» - ученик не справился с большинством заданий.</a:t>
            </a:r>
          </a:p>
        </p:txBody>
      </p:sp>
      <p:pic>
        <p:nvPicPr>
          <p:cNvPr id="24580" name="Рисунок 3" descr="учител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953000"/>
            <a:ext cx="1693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МАТЕМАТИКА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Письменная работа,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содержащая только примеры</a:t>
            </a:r>
            <a:endParaRPr lang="ru-RU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«5» </a:t>
            </a:r>
            <a:r>
              <a:rPr lang="ru-RU" dirty="0" smtClean="0">
                <a:solidFill>
                  <a:srgbClr val="333399"/>
                </a:solidFill>
              </a:rPr>
              <a:t>- вся работа выполнена безошибочно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333399"/>
                </a:solidFill>
              </a:rPr>
              <a:t>    и нет исправлений;</a:t>
            </a:r>
          </a:p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«4» </a:t>
            </a:r>
            <a:r>
              <a:rPr lang="ru-RU" dirty="0" smtClean="0">
                <a:solidFill>
                  <a:srgbClr val="333399"/>
                </a:solidFill>
              </a:rPr>
              <a:t>- допущены 1-2 вычислительные ошибки;</a:t>
            </a:r>
          </a:p>
          <a:p>
            <a:pPr eaLnBrk="1" hangingPunct="1"/>
            <a:r>
              <a:rPr lang="ru-RU" dirty="0" smtClean="0">
                <a:solidFill>
                  <a:srgbClr val="333399"/>
                </a:solidFill>
              </a:rPr>
              <a:t>«3» - допущены 3-4 вычислительные ошибки;</a:t>
            </a:r>
          </a:p>
          <a:p>
            <a:pPr eaLnBrk="1" hangingPunct="1"/>
            <a:r>
              <a:rPr lang="ru-RU" dirty="0" smtClean="0">
                <a:solidFill>
                  <a:srgbClr val="333399"/>
                </a:solidFill>
              </a:rPr>
              <a:t>«2» - допущены 5 и более вычислительных ошибок.</a:t>
            </a:r>
          </a:p>
        </p:txBody>
      </p:sp>
      <p:pic>
        <p:nvPicPr>
          <p:cNvPr id="25604" name="Рисунок 3" descr="учител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029200"/>
            <a:ext cx="1693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МАТЕМАТИКА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Письменная работа, содержащая только задачи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i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</a:rPr>
              <a:t>«5» </a:t>
            </a:r>
            <a:r>
              <a:rPr lang="ru-RU" sz="2400" smtClean="0">
                <a:solidFill>
                  <a:srgbClr val="002060"/>
                </a:solidFill>
              </a:rPr>
              <a:t>- все задачи решены и нет исправлений;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</a:rPr>
              <a:t>«4» </a:t>
            </a:r>
            <a:r>
              <a:rPr lang="ru-RU" sz="2400" smtClean="0">
                <a:solidFill>
                  <a:srgbClr val="002060"/>
                </a:solidFill>
              </a:rPr>
              <a:t>- нет ошибок в ходе решения задач, но допущены 1-2 вычислительные ошибки;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«3» </a:t>
            </a:r>
            <a:r>
              <a:rPr lang="ru-RU" sz="2400" smtClean="0">
                <a:solidFill>
                  <a:srgbClr val="002060"/>
                </a:solidFill>
              </a:rPr>
              <a:t>- хотя бы одна ошибка в ходе решения задачи и 1 вычислительная ошибка </a:t>
            </a:r>
            <a:r>
              <a:rPr lang="ru-RU" sz="2400" b="1" i="1" smtClean="0">
                <a:solidFill>
                  <a:srgbClr val="002060"/>
                </a:solidFill>
              </a:rPr>
              <a:t>или</a:t>
            </a:r>
            <a:r>
              <a:rPr lang="ru-RU" sz="2400" smtClean="0">
                <a:solidFill>
                  <a:srgbClr val="002060"/>
                </a:solidFill>
              </a:rPr>
              <a:t> если вычислительных ошибок нет, но не решена 1 задача;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«2» </a:t>
            </a:r>
            <a:r>
              <a:rPr lang="ru-RU" sz="2400" smtClean="0">
                <a:solidFill>
                  <a:srgbClr val="002060"/>
                </a:solidFill>
              </a:rPr>
              <a:t>- допущена ошибка в ходе решения 2-х задач </a:t>
            </a:r>
            <a:r>
              <a:rPr lang="ru-RU" sz="2400" b="1" i="1" smtClean="0">
                <a:solidFill>
                  <a:srgbClr val="002060"/>
                </a:solidFill>
              </a:rPr>
              <a:t>или </a:t>
            </a:r>
            <a:r>
              <a:rPr lang="ru-RU" sz="2400" smtClean="0">
                <a:solidFill>
                  <a:srgbClr val="002060"/>
                </a:solidFill>
              </a:rPr>
              <a:t>допущена ошибка в ходе решения задачи и 2 вычислительные ошибки.</a:t>
            </a:r>
          </a:p>
        </p:txBody>
      </p:sp>
      <p:pic>
        <p:nvPicPr>
          <p:cNvPr id="26628" name="Рисунок 3" descr="учител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029200"/>
            <a:ext cx="1693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МАТЕМАТИКА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u="sng" smtClean="0">
                <a:solidFill>
                  <a:srgbClr val="FF0000"/>
                </a:solidFill>
              </a:rPr>
              <a:t>Комбинированная контрольная работа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FF0000"/>
                </a:solidFill>
              </a:rPr>
              <a:t>(1 задача, примеры и задание другого вида)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</a:rPr>
              <a:t>«5» </a:t>
            </a:r>
            <a:r>
              <a:rPr lang="ru-RU" sz="2400" smtClean="0">
                <a:solidFill>
                  <a:srgbClr val="002060"/>
                </a:solidFill>
              </a:rPr>
              <a:t>- вся работа выполнена безошибочно и нет исправлений;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FF0000"/>
                </a:solidFill>
              </a:rPr>
              <a:t>«4» </a:t>
            </a:r>
            <a:r>
              <a:rPr lang="ru-RU" sz="2400" smtClean="0">
                <a:solidFill>
                  <a:srgbClr val="002060"/>
                </a:solidFill>
              </a:rPr>
              <a:t>- допущены 1-2 вычислительные ошибки;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00B050"/>
                </a:solidFill>
              </a:rPr>
              <a:t>«3» </a:t>
            </a:r>
            <a:r>
              <a:rPr lang="ru-RU" sz="2400" smtClean="0">
                <a:solidFill>
                  <a:srgbClr val="002060"/>
                </a:solidFill>
              </a:rPr>
              <a:t>- допущены ошибки в ходе решения задачи при правильном выполнении всех заданий </a:t>
            </a:r>
            <a:r>
              <a:rPr lang="ru-RU" sz="2400" b="1" i="1" smtClean="0">
                <a:solidFill>
                  <a:srgbClr val="002060"/>
                </a:solidFill>
              </a:rPr>
              <a:t>или</a:t>
            </a:r>
            <a:r>
              <a:rPr lang="ru-RU" sz="2400" smtClean="0">
                <a:solidFill>
                  <a:srgbClr val="002060"/>
                </a:solidFill>
              </a:rPr>
              <a:t> допущены 3-4 вычислительные ошибки;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002060"/>
                </a:solidFill>
              </a:rPr>
              <a:t>«2» </a:t>
            </a:r>
            <a:r>
              <a:rPr lang="ru-RU" sz="2400" smtClean="0">
                <a:solidFill>
                  <a:srgbClr val="002060"/>
                </a:solidFill>
              </a:rPr>
              <a:t>- допущена ошибка в ходе решения задачи и хотя бы одна вычислительная ошибка </a:t>
            </a:r>
            <a:r>
              <a:rPr lang="ru-RU" sz="2400" b="1" i="1" smtClean="0">
                <a:solidFill>
                  <a:srgbClr val="002060"/>
                </a:solidFill>
              </a:rPr>
              <a:t>или</a:t>
            </a:r>
            <a:r>
              <a:rPr lang="ru-RU" sz="2400" smtClean="0">
                <a:solidFill>
                  <a:srgbClr val="002060"/>
                </a:solidFill>
              </a:rPr>
              <a:t> при решении задач и примеров допущено более 5 вычислительных ошибок.</a:t>
            </a:r>
          </a:p>
        </p:txBody>
      </p:sp>
      <p:pic>
        <p:nvPicPr>
          <p:cNvPr id="27652" name="Рисунок 3" descr="учител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181600"/>
            <a:ext cx="1693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МАТЕМАТИКА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FF0000"/>
                </a:solidFill>
              </a:rPr>
              <a:t>Математический  диктант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FF0000"/>
                </a:solidFill>
              </a:rPr>
              <a:t>«5» </a:t>
            </a:r>
            <a:r>
              <a:rPr lang="ru-RU" i="1" smtClean="0">
                <a:solidFill>
                  <a:srgbClr val="002060"/>
                </a:solidFill>
              </a:rPr>
              <a:t>- вся работа выполнена безошибочно и нет исправлений;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FF0000"/>
                </a:solidFill>
              </a:rPr>
              <a:t>«4» </a:t>
            </a:r>
            <a:r>
              <a:rPr lang="ru-RU" i="1" smtClean="0">
                <a:solidFill>
                  <a:srgbClr val="002060"/>
                </a:solidFill>
              </a:rPr>
              <a:t>- не выполнена 1/5 часть примеров от их общего числа;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chemeClr val="accent1"/>
                </a:solidFill>
              </a:rPr>
              <a:t>«3» </a:t>
            </a:r>
            <a:r>
              <a:rPr lang="ru-RU" i="1" smtClean="0">
                <a:solidFill>
                  <a:srgbClr val="002060"/>
                </a:solidFill>
              </a:rPr>
              <a:t>- не выполнена 1/4 часть примеров от их общего числа;</a:t>
            </a:r>
          </a:p>
          <a:p>
            <a:pPr eaLnBrk="1" hangingPunct="1">
              <a:lnSpc>
                <a:spcPct val="90000"/>
              </a:lnSpc>
            </a:pPr>
            <a:r>
              <a:rPr lang="ru-RU" i="1" smtClean="0">
                <a:solidFill>
                  <a:srgbClr val="002060"/>
                </a:solidFill>
              </a:rPr>
              <a:t>«2» - не выполнена 1/2 часть примеров от их общего числа;</a:t>
            </a:r>
          </a:p>
        </p:txBody>
      </p:sp>
      <p:pic>
        <p:nvPicPr>
          <p:cNvPr id="28676" name="Рисунок 3" descr="учител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76800"/>
            <a:ext cx="1693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76475"/>
            <a:ext cx="8382000" cy="2016125"/>
          </a:xfrm>
        </p:spPr>
        <p:txBody>
          <a:bodyPr/>
          <a:lstStyle/>
          <a:p>
            <a:pPr eaLnBrk="1" hangingPunct="1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/>
              <a:t> Как воспринимать  отметки ребёнка? </a:t>
            </a:r>
            <a:br>
              <a:rPr lang="ru-RU" sz="3600" i="1" dirty="0" smtClean="0"/>
            </a:br>
            <a:r>
              <a:rPr lang="ru-RU" sz="3600" i="1" dirty="0" smtClean="0"/>
              <a:t> </a:t>
            </a:r>
            <a:br>
              <a:rPr lang="ru-RU" sz="3600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Памятка для родителей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Как относиться к отметкам ребёнка.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ругайте своего ребёнка за плохую  отметку. </a:t>
            </a:r>
            <a:r>
              <a:rPr lang="ru-RU" b="1" dirty="0" smtClean="0">
                <a:solidFill>
                  <a:srgbClr val="692AA2"/>
                </a:solidFill>
              </a:rPr>
              <a:t>Ему очень хочется быть в ваших глазах хорошим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быть хорошим не получается, ребёнок начинает </a:t>
            </a: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врать и изворачиваться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чтобы избежать наказания</a:t>
            </a:r>
          </a:p>
        </p:txBody>
      </p:sp>
      <p:pic>
        <p:nvPicPr>
          <p:cNvPr id="30724" name="Picture 4" descr="j02827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1905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Как относиться к отметкам ребёнка.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3399"/>
                </a:solidFill>
              </a:rPr>
              <a:t>Сочувствуйте своему ребёнку, если он долго трудился, но результат его труда не высок</a:t>
            </a:r>
          </a:p>
          <a:p>
            <a:pPr eaLnBrk="1" hangingPunct="1">
              <a:buFont typeface="Wingdings" pitchFamily="2" charset="2"/>
              <a:buNone/>
            </a:pPr>
            <a:endParaRPr lang="ru-RU" sz="1400" smtClean="0">
              <a:solidFill>
                <a:srgbClr val="333399"/>
              </a:solidFill>
            </a:endParaRPr>
          </a:p>
          <a:p>
            <a:pPr eaLnBrk="1" hangingPunct="1"/>
            <a:r>
              <a:rPr lang="ru-RU" smtClean="0">
                <a:solidFill>
                  <a:srgbClr val="333399"/>
                </a:solidFill>
              </a:rPr>
              <a:t> </a:t>
            </a:r>
            <a:r>
              <a:rPr lang="ru-RU" b="1" smtClean="0">
                <a:solidFill>
                  <a:srgbClr val="333399"/>
                </a:solidFill>
              </a:rPr>
              <a:t>Объясните ему, что важен не только высокий результат. Больше важны </a:t>
            </a:r>
            <a:r>
              <a:rPr lang="ru-RU" b="1" u="sng" smtClean="0">
                <a:solidFill>
                  <a:srgbClr val="C00000"/>
                </a:solidFill>
              </a:rPr>
              <a:t>знания</a:t>
            </a:r>
            <a:r>
              <a:rPr lang="ru-RU" b="1" smtClean="0">
                <a:solidFill>
                  <a:srgbClr val="333399"/>
                </a:solidFill>
              </a:rPr>
              <a:t>, которые он сможет                       приобрести в результате                    ежедневного, упорного труда</a:t>
            </a:r>
          </a:p>
        </p:txBody>
      </p:sp>
      <p:pic>
        <p:nvPicPr>
          <p:cNvPr id="31748" name="Picture 4" descr="Копия (5) 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52800"/>
            <a:ext cx="28813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Как относиться к отметкам ребёнка.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b="1" dirty="0" smtClean="0"/>
              <a:t>Не заставляйте своего ребёнка вымаливать себе оценку в конце четверти ради вашего душевного спокойствия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учите своего ребёнка ловчить, унижаться и приспосабливаться ради положительного результата в виде высокой отметки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2772" name="Picture 5" descr="AG0031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3544888"/>
            <a:ext cx="46799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4" descr="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184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Как относиться к отметкам ребёнка?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b="1" dirty="0" smtClean="0"/>
              <a:t>Никогда не выражайте сомнений по поводу объективности выставленной вашему                  ребёнку оценки вслух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Есть сомнения - идите в школу (к учителю) и попытайтесь объективно разобраться в ситуации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defRPr/>
            </a:pPr>
            <a:r>
              <a:rPr lang="ru-RU" b="1" dirty="0" smtClean="0">
                <a:solidFill>
                  <a:srgbClr val="990000"/>
                </a:solidFill>
              </a:rPr>
              <a:t>Не обвиняйте беспричинно других              взрослых и  одноклассников в                   проблемах собственного ребёнка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3796" name="Picture 4" descr="j03363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752600"/>
            <a:ext cx="15367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Рисунок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581400"/>
            <a:ext cx="1219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172200" cy="533400"/>
          </a:xfrm>
        </p:spPr>
        <p:txBody>
          <a:bodyPr/>
          <a:lstStyle/>
          <a:p>
            <a:r>
              <a:rPr lang="ru-RU" sz="6600" dirty="0" smtClean="0"/>
              <a:t>Повестка </a:t>
            </a:r>
          </a:p>
        </p:txBody>
      </p:sp>
      <p:pic>
        <p:nvPicPr>
          <p:cNvPr id="108548" name="Picture 4" descr="Глобус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238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1981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81001" y="1752600"/>
            <a:ext cx="8496329" cy="4594086"/>
            <a:chOff x="425335" y="1357298"/>
            <a:chExt cx="8147194" cy="4594086"/>
          </a:xfrm>
        </p:grpSpPr>
        <p:sp>
          <p:nvSpPr>
            <p:cNvPr id="9" name="TextBox 8"/>
            <p:cNvSpPr txBox="1"/>
            <p:nvPr/>
          </p:nvSpPr>
          <p:spPr>
            <a:xfrm>
              <a:off x="425335" y="1357298"/>
              <a:ext cx="81471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1. Результаты успеваемости 	за 	1-ый год обучения.</a:t>
              </a:r>
              <a:endPara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910" y="2714620"/>
              <a:ext cx="75724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2. Наши достижения</a:t>
              </a:r>
              <a:r>
                <a:rPr lang="ru-RU" sz="4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</a:t>
              </a:r>
              <a:endPara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472" y="3500438"/>
              <a:ext cx="75724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3. Первая отметка.</a:t>
              </a:r>
              <a:endPara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348" y="4429132"/>
              <a:ext cx="7715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4. Учебные пособия 2 класс</a:t>
              </a:r>
              <a:endPara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4540" y="5243498"/>
              <a:ext cx="4929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5. Разное.</a:t>
              </a:r>
              <a:endPara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Как относиться к отметкам ребёнка.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ru-RU" b="1" smtClean="0"/>
              <a:t>Поддерживайте ребёнка в его, пусть не очень значительных, но победах над собой, над своей ленью</a:t>
            </a:r>
          </a:p>
          <a:p>
            <a:pPr eaLnBrk="1" hangingPunct="1">
              <a:buFont typeface="Wingdings" pitchFamily="2" charset="2"/>
              <a:buNone/>
            </a:pPr>
            <a:endParaRPr lang="ru-RU" sz="1600" smtClean="0"/>
          </a:p>
          <a:p>
            <a:pPr eaLnBrk="1" hangingPunct="1"/>
            <a:r>
              <a:rPr lang="ru-RU" smtClean="0"/>
              <a:t> </a:t>
            </a:r>
            <a:r>
              <a:rPr lang="ru-RU" b="1" smtClean="0"/>
              <a:t>Демонстрируйте положительные результаты </a:t>
            </a:r>
            <a:r>
              <a:rPr lang="ru-RU" b="1" u="sng" smtClean="0"/>
              <a:t>своего труда</a:t>
            </a:r>
            <a:r>
              <a:rPr lang="ru-RU" b="1" smtClean="0"/>
              <a:t>, чтобы ребёнку хотелось вам подражать</a:t>
            </a:r>
          </a:p>
          <a:p>
            <a:pPr eaLnBrk="1" hangingPunct="1"/>
            <a:endParaRPr lang="ru-RU" smtClean="0"/>
          </a:p>
        </p:txBody>
      </p:sp>
      <p:pic>
        <p:nvPicPr>
          <p:cNvPr id="34820" name="Picture 4" descr="J00762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4800"/>
            <a:ext cx="5616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Учител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186848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Как относиться к отметкам ребёнка???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Устраивайте праздники по случаю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получения отличной отметки </a:t>
            </a:r>
          </a:p>
          <a:p>
            <a:pPr eaLnBrk="1" hangingPunct="1">
              <a:defRPr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Хорошее, как и плохое, запоминается ребёнком надолго и его хочется    повторить </a:t>
            </a:r>
          </a:p>
          <a:p>
            <a:pPr eaLnBrk="1" hangingPunct="1">
              <a:defRPr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Пусть ребёнок получает хорошую  отметку ради того, чтобы его             отметили. Вскоре это                                   станет привычкой</a:t>
            </a:r>
          </a:p>
        </p:txBody>
      </p:sp>
      <p:pic>
        <p:nvPicPr>
          <p:cNvPr id="35844" name="Picture 4" descr="BD1364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363" y="4419600"/>
            <a:ext cx="2489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j01783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3357">
            <a:off x="7315200" y="1066800"/>
            <a:ext cx="1676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Карандаш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438400"/>
            <a:ext cx="1905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457200"/>
          </a:xfrm>
        </p:spPr>
        <p:txBody>
          <a:bodyPr/>
          <a:lstStyle/>
          <a:p>
            <a:r>
              <a:rPr lang="ru-RU" sz="3200" i="1" smtClean="0"/>
              <a:t>Как помочь ребёнку                                                                  в выполнении  домашних заданий</a:t>
            </a:r>
            <a:r>
              <a:rPr lang="ru-RU" sz="3200" smtClean="0"/>
              <a:t>?</a:t>
            </a:r>
            <a:br>
              <a:rPr lang="ru-RU" sz="3200" smtClean="0"/>
            </a:br>
            <a:endParaRPr lang="ru-RU" sz="3200" smtClean="0">
              <a:solidFill>
                <a:srgbClr val="002060"/>
              </a:solidFill>
            </a:endParaRPr>
          </a:p>
        </p:txBody>
      </p:sp>
      <p:sp>
        <p:nvSpPr>
          <p:cNvPr id="2253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0010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Советы родителям</a:t>
            </a:r>
          </a:p>
        </p:txBody>
      </p:sp>
      <p:pic>
        <p:nvPicPr>
          <p:cNvPr id="36868" name="Picture 8" descr="Учител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"/>
            <a:ext cx="186848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Как правильно помогать ребёнку?</a:t>
            </a:r>
            <a:endParaRPr lang="en-US" sz="3600" smtClean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28600" y="1831975"/>
            <a:ext cx="2971800" cy="3730625"/>
            <a:chOff x="720" y="1296"/>
            <a:chExt cx="1367" cy="2542"/>
          </a:xfrm>
        </p:grpSpPr>
        <p:sp>
          <p:nvSpPr>
            <p:cNvPr id="3792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0" name="AutoShape 9"/>
            <p:cNvSpPr>
              <a:spLocks noChangeArrowheads="1"/>
            </p:cNvSpPr>
            <p:nvPr/>
          </p:nvSpPr>
          <p:spPr bwMode="gray">
            <a:xfrm>
              <a:off x="752" y="3405"/>
              <a:ext cx="1304" cy="3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93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793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93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3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3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3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93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793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37892" name="Group 18"/>
          <p:cNvGrpSpPr>
            <a:grpSpLocks/>
          </p:cNvGrpSpPr>
          <p:nvPr/>
        </p:nvGrpSpPr>
        <p:grpSpPr bwMode="auto">
          <a:xfrm>
            <a:off x="3352800" y="1831975"/>
            <a:ext cx="2590800" cy="3806825"/>
            <a:chOff x="2208" y="1296"/>
            <a:chExt cx="1365" cy="2542"/>
          </a:xfrm>
        </p:grpSpPr>
        <p:sp>
          <p:nvSpPr>
            <p:cNvPr id="37912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3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4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5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6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17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918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919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920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921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7922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7923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4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893" name="Group 32"/>
          <p:cNvGrpSpPr>
            <a:grpSpLocks/>
          </p:cNvGrpSpPr>
          <p:nvPr/>
        </p:nvGrpSpPr>
        <p:grpSpPr bwMode="auto">
          <a:xfrm>
            <a:off x="6019800" y="1828800"/>
            <a:ext cx="2743200" cy="4035425"/>
            <a:chOff x="3692" y="1296"/>
            <a:chExt cx="1367" cy="2542"/>
          </a:xfrm>
        </p:grpSpPr>
        <p:sp>
          <p:nvSpPr>
            <p:cNvPr id="3789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AutoShape 34"/>
            <p:cNvSpPr>
              <a:spLocks noChangeArrowheads="1"/>
            </p:cNvSpPr>
            <p:nvPr/>
          </p:nvSpPr>
          <p:spPr bwMode="gray">
            <a:xfrm>
              <a:off x="3717" y="1440"/>
              <a:ext cx="1322" cy="1821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902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37907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90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0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1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1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903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7904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790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894" name="Прямоугольник 46"/>
          <p:cNvSpPr>
            <a:spLocks noChangeArrowheads="1"/>
          </p:cNvSpPr>
          <p:nvPr/>
        </p:nvSpPr>
        <p:spPr bwMode="auto">
          <a:xfrm>
            <a:off x="228600" y="2209800"/>
            <a:ext cx="297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000000"/>
                </a:solidFill>
              </a:rPr>
              <a:t>Не вмешивайтесь в выполнение домашнего задания, если он </a:t>
            </a:r>
          </a:p>
          <a:p>
            <a:pPr eaLnBrk="0" hangingPunct="0"/>
            <a:r>
              <a:rPr lang="ru-RU" sz="2400" b="1" i="1">
                <a:solidFill>
                  <a:srgbClr val="000000"/>
                </a:solidFill>
              </a:rPr>
              <a:t>не просит </a:t>
            </a:r>
            <a:r>
              <a:rPr lang="ru-RU" sz="2000" b="1" i="1">
                <a:solidFill>
                  <a:srgbClr val="000000"/>
                </a:solidFill>
              </a:rPr>
              <a:t>помощи 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37895" name="Прямоугольник 47"/>
          <p:cNvSpPr>
            <a:spLocks noChangeArrowheads="1"/>
          </p:cNvSpPr>
          <p:nvPr/>
        </p:nvSpPr>
        <p:spPr bwMode="auto">
          <a:xfrm>
            <a:off x="3657600" y="2438400"/>
            <a:ext cx="1981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000000"/>
                </a:solidFill>
              </a:rPr>
              <a:t>Возьмите на себя только, то,  что он не может выполнить 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7896" name="Прямоугольник 48"/>
          <p:cNvSpPr>
            <a:spLocks noChangeArrowheads="1"/>
          </p:cNvSpPr>
          <p:nvPr/>
        </p:nvSpPr>
        <p:spPr bwMode="auto">
          <a:xfrm>
            <a:off x="6019800" y="2362200"/>
            <a:ext cx="2895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000000"/>
                </a:solidFill>
              </a:rPr>
              <a:t>По мере освоения ребёнком новых</a:t>
            </a:r>
          </a:p>
          <a:p>
            <a:pPr eaLnBrk="0" hangingPunct="0"/>
            <a:r>
              <a:rPr lang="ru-RU" sz="2400" b="1" i="1">
                <a:solidFill>
                  <a:srgbClr val="000000"/>
                </a:solidFill>
              </a:rPr>
              <a:t> действий, постепенно передавайте ему их</a:t>
            </a:r>
            <a:endParaRPr lang="en-US" sz="2400" b="1" i="1">
              <a:solidFill>
                <a:srgbClr val="000000"/>
              </a:solidFill>
            </a:endParaRPr>
          </a:p>
        </p:txBody>
      </p:sp>
      <p:pic>
        <p:nvPicPr>
          <p:cNvPr id="37897" name="Picture 8" descr="Учител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76800"/>
            <a:ext cx="186848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458200" cy="304800"/>
          </a:xfrm>
        </p:spPr>
        <p:txBody>
          <a:bodyPr/>
          <a:lstStyle/>
          <a:p>
            <a:pPr eaLnBrk="1" hangingPunct="1"/>
            <a:r>
              <a:rPr lang="ru-RU" sz="2800" smtClean="0"/>
              <a:t>«Как помочь ребенку                                           выполнить домашнее задание»</a:t>
            </a:r>
            <a:r>
              <a:rPr lang="ru-RU" sz="5400" smtClean="0">
                <a:solidFill>
                  <a:schemeClr val="tx1"/>
                </a:solidFill>
              </a:rPr>
              <a:t/>
            </a:r>
            <a:br>
              <a:rPr lang="ru-RU" sz="5400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2400" smtClean="0"/>
              <a:t>Ребенок должен готовить домашнее задание </a:t>
            </a:r>
            <a:r>
              <a:rPr lang="ru-RU" sz="2400" u="sng" smtClean="0"/>
              <a:t>самостоятельно</a:t>
            </a:r>
            <a:r>
              <a:rPr lang="ru-RU" sz="2400" smtClean="0"/>
              <a:t>, </a:t>
            </a:r>
            <a:r>
              <a:rPr lang="ru-RU" sz="2400" b="1" smtClean="0"/>
              <a:t>но не бесконтрольно</a:t>
            </a:r>
          </a:p>
          <a:p>
            <a:r>
              <a:rPr lang="ru-RU" sz="2400" smtClean="0"/>
              <a:t> </a:t>
            </a:r>
            <a:r>
              <a:rPr lang="ru-RU" sz="2400" u="sng" smtClean="0"/>
              <a:t>Выясните</a:t>
            </a:r>
            <a:r>
              <a:rPr lang="ru-RU" sz="2400" smtClean="0"/>
              <a:t> трудности, с которыми встречается ребенок при выполнении домашнего задания </a:t>
            </a:r>
          </a:p>
          <a:p>
            <a:r>
              <a:rPr lang="ru-RU" sz="2400" smtClean="0"/>
              <a:t> </a:t>
            </a:r>
            <a:r>
              <a:rPr lang="ru-RU" sz="2400" u="sng" smtClean="0"/>
              <a:t>Настройте</a:t>
            </a:r>
            <a:r>
              <a:rPr lang="ru-RU" sz="2400" smtClean="0"/>
              <a:t> ребенка на выполнение заданий тех уроков, которые были сегодня, а задания на следующий день надо только повторить </a:t>
            </a:r>
          </a:p>
          <a:p>
            <a:r>
              <a:rPr lang="ru-RU" sz="2400" smtClean="0"/>
              <a:t> Ритм выполнения домашнего задания               индивидуален для каждого ребенка                 Не Следует ни торопиться, и ни затягивать</a:t>
            </a:r>
            <a:endParaRPr lang="ru-RU" smtClean="0"/>
          </a:p>
          <a:p>
            <a:r>
              <a:rPr lang="ru-RU" smtClean="0"/>
              <a:t> </a:t>
            </a:r>
            <a:r>
              <a:rPr lang="ru-RU" sz="2400" smtClean="0"/>
              <a:t>Не обсуждайте с ребёнком то, что                                           задал учитель учить дома. Он                       руководствуется учебным планом и                         и утверждённой школьной программой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38916" name="Picture 5" descr="р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63" y="3886200"/>
            <a:ext cx="25606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2286000" y="474663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39939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Это надо помнить !</a:t>
            </a:r>
          </a:p>
        </p:txBody>
      </p:sp>
      <p:sp>
        <p:nvSpPr>
          <p:cNvPr id="39940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Выполнение каждого задания необходимо мотивировать применением его в будущем </a:t>
            </a:r>
          </a:p>
          <a:p>
            <a:r>
              <a:rPr lang="ru-RU" dirty="0" smtClean="0"/>
              <a:t> Не следует отвлекать ребенка, умственный труд требует сосредоточенности </a:t>
            </a:r>
          </a:p>
          <a:p>
            <a:r>
              <a:rPr lang="ru-RU" dirty="0" smtClean="0"/>
              <a:t> Разумная помощь и ненавязчивый контроль особенно необходимы ребенку в трудновыполнимых заданиях</a:t>
            </a:r>
          </a:p>
          <a:p>
            <a:r>
              <a:rPr lang="ru-RU" dirty="0" smtClean="0"/>
              <a:t> Постепенно необходимо приучать ребенка к планирующей оценке своих действий на день, два, неделю, месяц, четверть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39941" name="Рисунок 4" descr="1septemb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867400"/>
            <a:ext cx="419100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Помните об этом!!!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Научить рёбёнка самостоятельно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учиться,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научить добывать знания –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/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Ваша родительская обязанность!!!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Статья 52                                «Закон «Закон об образовании»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</a:t>
            </a:r>
          </a:p>
        </p:txBody>
      </p:sp>
      <p:pic>
        <p:nvPicPr>
          <p:cNvPr id="40964" name="Picture 5" descr="j0088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00400"/>
            <a:ext cx="300513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4316413" cy="4695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000" i="1" smtClean="0">
                <a:solidFill>
                  <a:srgbClr val="0070C0"/>
                </a:solidFill>
              </a:rPr>
              <a:t>Ребёнок нуждается в постоянной поддержке родителей. Ваша искренняя заинтересованность в его школьных делах, серьёзное отношение к достижениям и трудностям помогут ученику.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smtClean="0">
                <a:solidFill>
                  <a:srgbClr val="FF0000"/>
                </a:solidFill>
              </a:rPr>
              <a:t>Не забывайте напоминать о школьных правилах и необходимости их соблюдать.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i="1" smtClean="0">
                <a:solidFill>
                  <a:srgbClr val="692AA2"/>
                </a:solidFill>
              </a:rPr>
              <a:t>Составьте вместе распорядок дня, а затем следите за его выполнением.</a:t>
            </a:r>
          </a:p>
        </p:txBody>
      </p:sp>
      <p:sp>
        <p:nvSpPr>
          <p:cNvPr id="18125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295400"/>
            <a:ext cx="4800600" cy="5302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Когда человек учится, у него может что-то не получаться, это естественно. Ребёнок имеет право на ошибку.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Не пропускайте трудности. При необходимости обращайтесь за помощью к учителю;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  специалистам: психологу, логопеду, окулисту.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FF0000"/>
                </a:solidFill>
              </a:rPr>
              <a:t>Поддерживайте ребёнка в его желании добиться успеха. В каждой работе обязательно найдите, за что можно было бы его похвалить.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Похвала способна повысить интеллектуальные достижения.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0" y="0"/>
            <a:ext cx="4267200" cy="19050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1254" name="WordArt 6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519362" cy="504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полезные</a:t>
            </a:r>
          </a:p>
        </p:txBody>
      </p:sp>
      <p:sp>
        <p:nvSpPr>
          <p:cNvPr id="181255" name="WordArt 7"/>
          <p:cNvSpPr>
            <a:spLocks noChangeArrowheads="1" noChangeShapeType="1" noTextEdit="1"/>
          </p:cNvSpPr>
          <p:nvPr/>
        </p:nvSpPr>
        <p:spPr bwMode="auto">
          <a:xfrm>
            <a:off x="684213" y="981075"/>
            <a:ext cx="2592387" cy="5032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советы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4" grpId="0" animBg="1"/>
      <p:bldP spid="1812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1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Учебные пособия 2 класс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2493306" cy="364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l="14999" t="1250" r="16251"/>
          <a:stretch>
            <a:fillRect/>
          </a:stretch>
        </p:blipFill>
        <p:spPr bwMode="auto">
          <a:xfrm>
            <a:off x="3124200" y="1447800"/>
            <a:ext cx="2209800" cy="31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181600"/>
            <a:ext cx="3124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799" y="1447800"/>
            <a:ext cx="314739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1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Учебные пособия 2 класс</a:t>
            </a:r>
            <a:endParaRPr lang="ru-RU" sz="4400" b="1" dirty="0">
              <a:solidFill>
                <a:srgbClr val="FFFF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04800" y="1447800"/>
            <a:ext cx="8524424" cy="2971800"/>
            <a:chOff x="304800" y="1447800"/>
            <a:chExt cx="8524424" cy="2971800"/>
          </a:xfrm>
        </p:grpSpPr>
        <p:pic>
          <p:nvPicPr>
            <p:cNvPr id="512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447800"/>
              <a:ext cx="2026642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799" y="1447800"/>
              <a:ext cx="2032247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524000"/>
              <a:ext cx="18288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1275" y="1600200"/>
              <a:ext cx="1917949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12" name="AutoShape 68"/>
          <p:cNvSpPr>
            <a:spLocks/>
          </p:cNvSpPr>
          <p:nvPr/>
        </p:nvSpPr>
        <p:spPr bwMode="auto">
          <a:xfrm>
            <a:off x="381000" y="1371600"/>
            <a:ext cx="3903662" cy="6096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116"/>
              <a:gd name="adj5" fmla="val 35209"/>
              <a:gd name="adj6" fmla="val 123337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Комплексная проверочная работа за 1-ый 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013" name="AutoShape 69"/>
          <p:cNvSpPr>
            <a:spLocks/>
          </p:cNvSpPr>
          <p:nvPr/>
        </p:nvSpPr>
        <p:spPr bwMode="auto">
          <a:xfrm>
            <a:off x="381000" y="2362200"/>
            <a:ext cx="3810000" cy="6858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250"/>
              <a:gd name="adj5" fmla="val 27583"/>
              <a:gd name="adj6" fmla="val 127813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Диагностическая работа по русскому языку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014" name="AutoShape 70"/>
          <p:cNvSpPr>
            <a:spLocks/>
          </p:cNvSpPr>
          <p:nvPr/>
        </p:nvSpPr>
        <p:spPr bwMode="auto">
          <a:xfrm>
            <a:off x="381000" y="3276600"/>
            <a:ext cx="3810000" cy="6096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380"/>
              <a:gd name="adj5" fmla="val 34150"/>
              <a:gd name="adj6" fmla="val 127585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Диагностическая работа по математике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015" name="AutoShape 71"/>
          <p:cNvSpPr>
            <a:spLocks/>
          </p:cNvSpPr>
          <p:nvPr/>
        </p:nvSpPr>
        <p:spPr bwMode="auto">
          <a:xfrm>
            <a:off x="304800" y="6019800"/>
            <a:ext cx="3810000" cy="4572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0894"/>
              <a:gd name="adj5" fmla="val 33111"/>
              <a:gd name="adj6" fmla="val 127965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cs typeface="Times New Roman" pitchFamily="18" charset="0"/>
              </a:rPr>
              <a:t>Техника чтения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3016" name="AutoShape 72"/>
          <p:cNvSpPr>
            <a:spLocks/>
          </p:cNvSpPr>
          <p:nvPr/>
        </p:nvSpPr>
        <p:spPr bwMode="auto">
          <a:xfrm>
            <a:off x="381000" y="4114800"/>
            <a:ext cx="3810000" cy="6096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0806"/>
              <a:gd name="adj5" fmla="val 31021"/>
              <a:gd name="adj6" fmla="val 123772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Тестовая работа по русскому языку </a:t>
            </a:r>
            <a:endParaRPr lang="ru-RU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3017" name="Line 73"/>
          <p:cNvSpPr>
            <a:spLocks noChangeShapeType="1"/>
          </p:cNvSpPr>
          <p:nvPr/>
        </p:nvSpPr>
        <p:spPr bwMode="auto">
          <a:xfrm>
            <a:off x="762000" y="762000"/>
            <a:ext cx="76327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83019" name="AutoShape 75" descr="Точечная сетка"/>
          <p:cNvSpPr>
            <a:spLocks noChangeArrowheads="1"/>
          </p:cNvSpPr>
          <p:nvPr/>
        </p:nvSpPr>
        <p:spPr bwMode="auto">
          <a:xfrm>
            <a:off x="5105400" y="1371600"/>
            <a:ext cx="3429000" cy="6096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Качество-75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pPr algn="ctr"/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1" name="Заголовок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Результаты успеваемости в 1 </a:t>
            </a:r>
            <a:r>
              <a:rPr lang="ru-RU" sz="3600" dirty="0" smtClean="0">
                <a:solidFill>
                  <a:srgbClr val="FFFF00"/>
                </a:solidFill>
              </a:rPr>
              <a:t>классе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2" name="AutoShape 72"/>
          <p:cNvSpPr>
            <a:spLocks/>
          </p:cNvSpPr>
          <p:nvPr/>
        </p:nvSpPr>
        <p:spPr bwMode="auto">
          <a:xfrm>
            <a:off x="381000" y="5029200"/>
            <a:ext cx="3733800" cy="6096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0806"/>
              <a:gd name="adj5" fmla="val 31437"/>
              <a:gd name="adj6" fmla="val 127284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cs typeface="Times New Roman" pitchFamily="18" charset="0"/>
              </a:rPr>
              <a:t>Тестовая работа по математике</a:t>
            </a:r>
            <a:endParaRPr lang="ru-RU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8" name="AutoShape 75" descr="Точечная сетка"/>
          <p:cNvSpPr>
            <a:spLocks noChangeArrowheads="1"/>
          </p:cNvSpPr>
          <p:nvPr/>
        </p:nvSpPr>
        <p:spPr bwMode="auto">
          <a:xfrm>
            <a:off x="5181600" y="2286000"/>
            <a:ext cx="3505200" cy="5334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457200" indent="-457200" algn="ctr"/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ачество-67,8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sz="3200" dirty="0" smtClean="0"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3200" dirty="0" smtClean="0">
                <a:cs typeface="Times New Roman" pitchFamily="18" charset="0"/>
              </a:rPr>
              <a:t> 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5" name="AutoShape 75" descr="Точечная сетка"/>
          <p:cNvSpPr>
            <a:spLocks noChangeArrowheads="1"/>
          </p:cNvSpPr>
          <p:nvPr/>
        </p:nvSpPr>
        <p:spPr bwMode="auto">
          <a:xfrm>
            <a:off x="5029200" y="3962400"/>
            <a:ext cx="3657600" cy="7620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Качество-73%</a:t>
            </a:r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6" name="AutoShape 75" descr="Точечная сетка"/>
          <p:cNvSpPr>
            <a:spLocks noChangeArrowheads="1"/>
          </p:cNvSpPr>
          <p:nvPr/>
        </p:nvSpPr>
        <p:spPr bwMode="auto">
          <a:xfrm>
            <a:off x="5029200" y="3048000"/>
            <a:ext cx="3733800" cy="6858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Качество-77,1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sz="3200" dirty="0" smtClean="0"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7" name="AutoShape 75" descr="Точечная сетка"/>
          <p:cNvSpPr>
            <a:spLocks noChangeArrowheads="1"/>
          </p:cNvSpPr>
          <p:nvPr/>
        </p:nvSpPr>
        <p:spPr bwMode="auto">
          <a:xfrm>
            <a:off x="5105400" y="4724400"/>
            <a:ext cx="3505200" cy="6858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Качество-78%</a:t>
            </a:r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sz="3200" dirty="0" smtClean="0"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3200" dirty="0" smtClean="0"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9" name="AutoShape 75" descr="Точечная сетка"/>
          <p:cNvSpPr>
            <a:spLocks noChangeArrowheads="1"/>
          </p:cNvSpPr>
          <p:nvPr/>
        </p:nvSpPr>
        <p:spPr bwMode="auto">
          <a:xfrm>
            <a:off x="5029200" y="5334000"/>
            <a:ext cx="2895600" cy="10668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Качество- 74 %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Норма – </a:t>
            </a:r>
            <a:r>
              <a:rPr lang="ru-RU" sz="16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4 чел</a:t>
            </a:r>
            <a:endParaRPr lang="ru-RU" sz="16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Ниже нормы – </a:t>
            </a:r>
            <a:r>
              <a:rPr lang="ru-RU" sz="16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6 чел</a:t>
            </a:r>
            <a:endParaRPr lang="ru-RU" sz="16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Выше нормы –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6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15 чел</a:t>
            </a: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Не читает – </a:t>
            </a:r>
            <a:r>
              <a:rPr lang="ru-RU" sz="16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0чел </a:t>
            </a:r>
            <a:endParaRPr lang="ru-RU" sz="16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1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Учебные пособия 2 класс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40182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1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Учебные пособия 2 класс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55105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99" y="1447800"/>
            <a:ext cx="22959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0"/>
            <a:ext cx="2133601" cy="320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008" y="3505200"/>
            <a:ext cx="2220192" cy="31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1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Учебные пособия 2 класс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286000" cy="3440948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514600" cy="34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 l="14999" r="14999"/>
          <a:stretch>
            <a:fillRect/>
          </a:stretch>
        </p:blipFill>
        <p:spPr bwMode="auto">
          <a:xfrm>
            <a:off x="5715000" y="1676400"/>
            <a:ext cx="3124200" cy="446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191000"/>
            <a:ext cx="1600200" cy="237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1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Учебные пособия 2 класс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724275" cy="527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810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399"/>
            <a:ext cx="2743200" cy="351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6677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 l="8667" r="10000"/>
          <a:stretch>
            <a:fillRect/>
          </a:stretch>
        </p:blipFill>
        <p:spPr bwMode="auto">
          <a:xfrm>
            <a:off x="6005576" y="1295400"/>
            <a:ext cx="285089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Разное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1295400"/>
            <a:ext cx="6858000" cy="533400"/>
          </a:xfrm>
          <a:prstGeom prst="rect">
            <a:avLst/>
          </a:prstGeom>
          <a:gradFill rotWithShape="0">
            <a:gsLst>
              <a:gs pos="0">
                <a:srgbClr val="5072BE"/>
              </a:gs>
              <a:gs pos="100000">
                <a:srgbClr val="5072BE">
                  <a:gamma/>
                  <a:tint val="33725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ru-RU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1"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Форма (официально-деловой стиль)</a:t>
            </a:r>
            <a:endParaRPr kumimoji="1" lang="ru-RU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1000" y="2286000"/>
            <a:ext cx="6934200" cy="533400"/>
          </a:xfrm>
          <a:prstGeom prst="rect">
            <a:avLst/>
          </a:prstGeom>
          <a:gradFill rotWithShape="0">
            <a:gsLst>
              <a:gs pos="0">
                <a:srgbClr val="5072BE"/>
              </a:gs>
              <a:gs pos="100000">
                <a:srgbClr val="5072BE">
                  <a:gamma/>
                  <a:tint val="33725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ru-RU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1"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1"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kumimoji="1"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 на лето.</a:t>
            </a:r>
            <a:endParaRPr kumimoji="1" lang="ru-RU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223201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215574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2667000" y="1447800"/>
            <a:ext cx="3492093" cy="2228850"/>
            <a:chOff x="2667000" y="1447800"/>
            <a:chExt cx="3492093" cy="2228850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7000" y="1447800"/>
              <a:ext cx="1783080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63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1447800"/>
              <a:ext cx="1815693" cy="208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810000"/>
            <a:ext cx="187274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4600" y="4114800"/>
            <a:ext cx="39624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ru-RU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1"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1" lang="ru-RU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9624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ЧЁРНЫЙ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СЕРЫЙ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СИНИЙ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</a:rPr>
              <a:t>БОРДОВЫЙ</a:t>
            </a:r>
          </a:p>
          <a:p>
            <a:pPr algn="ctr"/>
            <a:r>
              <a:rPr lang="ru-RU" sz="2000" dirty="0" smtClean="0"/>
              <a:t>Рубашки и блузки пастельных тонов</a:t>
            </a:r>
          </a:p>
          <a:p>
            <a:pPr algn="ctr"/>
            <a:endParaRPr lang="ru-RU" sz="2000" b="1" i="1" u="sng" dirty="0">
              <a:solidFill>
                <a:srgbClr val="FF0000"/>
              </a:solidFill>
            </a:endParaRPr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2954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3"/>
          <p:cNvSpPr>
            <a:spLocks noChangeArrowheads="1" noChangeShapeType="1" noTextEdit="1"/>
          </p:cNvSpPr>
          <p:nvPr/>
        </p:nvSpPr>
        <p:spPr bwMode="gray">
          <a:xfrm>
            <a:off x="914400" y="3048000"/>
            <a:ext cx="7391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за сотрудничество!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12" name="AutoShape 68"/>
          <p:cNvSpPr>
            <a:spLocks/>
          </p:cNvSpPr>
          <p:nvPr/>
        </p:nvSpPr>
        <p:spPr bwMode="auto">
          <a:xfrm>
            <a:off x="304800" y="1447800"/>
            <a:ext cx="4267200" cy="9906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116"/>
              <a:gd name="adj5" fmla="val 104775"/>
              <a:gd name="adj6" fmla="val 133939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cs typeface="Times New Roman" pitchFamily="18" charset="0"/>
              </a:rPr>
              <a:t>Контрольное списывание по русскому языку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013" name="AutoShape 69"/>
          <p:cNvSpPr>
            <a:spLocks/>
          </p:cNvSpPr>
          <p:nvPr/>
        </p:nvSpPr>
        <p:spPr bwMode="auto">
          <a:xfrm>
            <a:off x="304800" y="2590800"/>
            <a:ext cx="4267200" cy="11430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250"/>
              <a:gd name="adj5" fmla="val 31472"/>
              <a:gd name="adj6" fmla="val 131682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cs typeface="Times New Roman" pitchFamily="18" charset="0"/>
              </a:rPr>
              <a:t>Контрольный диктант по русскому языку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3014" name="AutoShape 70"/>
          <p:cNvSpPr>
            <a:spLocks/>
          </p:cNvSpPr>
          <p:nvPr/>
        </p:nvSpPr>
        <p:spPr bwMode="auto">
          <a:xfrm>
            <a:off x="304800" y="3886200"/>
            <a:ext cx="4191000" cy="11430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1380"/>
              <a:gd name="adj5" fmla="val -21537"/>
              <a:gd name="adj6" fmla="val 137464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cs typeface="Times New Roman" pitchFamily="18" charset="0"/>
              </a:rPr>
              <a:t>Контрольная работа по математике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3015" name="AutoShape 71"/>
          <p:cNvSpPr>
            <a:spLocks/>
          </p:cNvSpPr>
          <p:nvPr/>
        </p:nvSpPr>
        <p:spPr bwMode="auto">
          <a:xfrm>
            <a:off x="381000" y="5486400"/>
            <a:ext cx="4114800" cy="990600"/>
          </a:xfrm>
          <a:prstGeom prst="borderCallout2">
            <a:avLst>
              <a:gd name="adj1" fmla="val 30000"/>
              <a:gd name="adj2" fmla="val 102116"/>
              <a:gd name="adj3" fmla="val 30000"/>
              <a:gd name="adj4" fmla="val 110894"/>
              <a:gd name="adj5" fmla="val -72135"/>
              <a:gd name="adj6" fmla="val 131303"/>
            </a:avLst>
          </a:prstGeom>
          <a:gradFill rotWithShape="0">
            <a:gsLst>
              <a:gs pos="0">
                <a:srgbClr val="C9B6F8"/>
              </a:gs>
              <a:gs pos="50000">
                <a:srgbClr val="CCECFF"/>
              </a:gs>
              <a:gs pos="100000">
                <a:srgbClr val="C9B6F8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rgbClr val="E2CCFC"/>
            </a:outerShdw>
          </a:effectLst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cs typeface="Times New Roman" pitchFamily="18" charset="0"/>
              </a:rPr>
              <a:t>Проверочная работа по математике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3017" name="Line 73"/>
          <p:cNvSpPr>
            <a:spLocks noChangeShapeType="1"/>
          </p:cNvSpPr>
          <p:nvPr/>
        </p:nvSpPr>
        <p:spPr bwMode="auto">
          <a:xfrm>
            <a:off x="762000" y="762000"/>
            <a:ext cx="76327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83019" name="AutoShape 75" descr="Точечная сетка"/>
          <p:cNvSpPr>
            <a:spLocks noChangeArrowheads="1"/>
          </p:cNvSpPr>
          <p:nvPr/>
        </p:nvSpPr>
        <p:spPr bwMode="auto">
          <a:xfrm>
            <a:off x="5562600" y="1600200"/>
            <a:ext cx="3352800" cy="44196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Качество-81,4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Успеваемость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100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  <a:endParaRPr lang="ru-RU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1" name="Заголовок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Результаты успеваемости в 1 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классе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3" name="AutoShape 75" descr="Точечная сетка"/>
          <p:cNvSpPr>
            <a:spLocks noChangeArrowheads="1"/>
          </p:cNvSpPr>
          <p:nvPr/>
        </p:nvSpPr>
        <p:spPr bwMode="auto">
          <a:xfrm>
            <a:off x="5562600" y="1600200"/>
            <a:ext cx="3352800" cy="44196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Качество-76.6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Успеваем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ость-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100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  <a:endParaRPr lang="ru-RU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AutoShape 75" descr="Точечная сетка"/>
          <p:cNvSpPr>
            <a:spLocks noChangeArrowheads="1"/>
          </p:cNvSpPr>
          <p:nvPr/>
        </p:nvSpPr>
        <p:spPr bwMode="auto">
          <a:xfrm>
            <a:off x="5562600" y="1600200"/>
            <a:ext cx="3352800" cy="44196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Качество-73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Успеваем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ость-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100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  <a:endParaRPr lang="ru-RU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AutoShape 75" descr="Точечная сетка"/>
          <p:cNvSpPr>
            <a:spLocks noChangeArrowheads="1"/>
          </p:cNvSpPr>
          <p:nvPr/>
        </p:nvSpPr>
        <p:spPr bwMode="auto">
          <a:xfrm>
            <a:off x="5562600" y="1600200"/>
            <a:ext cx="3352800" cy="4419600"/>
          </a:xfrm>
          <a:prstGeom prst="foldedCorner">
            <a:avLst>
              <a:gd name="adj" fmla="val 12500"/>
            </a:avLst>
          </a:prstGeom>
          <a:pattFill prst="dotGrid">
            <a:fgClr>
              <a:srgbClr val="E2E2F6"/>
            </a:fgClr>
            <a:bgClr>
              <a:schemeClr val="bg1"/>
            </a:bgClr>
          </a:patt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Качество-85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Успеваем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ость- 100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%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12" grpId="0" animBg="1"/>
      <p:bldP spid="83013" grpId="0" animBg="1"/>
      <p:bldP spid="83014" grpId="0" animBg="1"/>
      <p:bldP spid="83015" grpId="0" animBg="1"/>
      <p:bldP spid="83019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Нам предстоит во 2 классе: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895600" cy="21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8261"/>
          <a:stretch>
            <a:fillRect/>
          </a:stretch>
        </p:blipFill>
        <p:spPr bwMode="auto">
          <a:xfrm>
            <a:off x="3657600" y="1219200"/>
            <a:ext cx="3867150" cy="21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2795588" cy="27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562350"/>
            <a:ext cx="1778851" cy="303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</a:rPr>
              <a:t>ОТМЕТКА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ПЯТЁР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524000"/>
            <a:ext cx="1885305" cy="2127515"/>
          </a:xfrm>
          <a:prstGeom prst="rect">
            <a:avLst/>
          </a:prstGeom>
        </p:spPr>
      </p:pic>
      <p:pic>
        <p:nvPicPr>
          <p:cNvPr id="6" name="Рисунок 5" descr="ПЯТЁР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1866971" cy="1898915"/>
          </a:xfrm>
          <a:prstGeom prst="rect">
            <a:avLst/>
          </a:prstGeom>
        </p:spPr>
      </p:pic>
      <p:pic>
        <p:nvPicPr>
          <p:cNvPr id="7" name="Рисунок 6" descr="ОЦЕНК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209800"/>
            <a:ext cx="3810000" cy="3802380"/>
          </a:xfrm>
          <a:prstGeom prst="rect">
            <a:avLst/>
          </a:prstGeom>
        </p:spPr>
      </p:pic>
      <p:pic>
        <p:nvPicPr>
          <p:cNvPr id="8" name="Рисунок 7" descr="ПЯТЁР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648200"/>
            <a:ext cx="1717135" cy="1746515"/>
          </a:xfrm>
          <a:prstGeom prst="rect">
            <a:avLst/>
          </a:prstGeom>
        </p:spPr>
      </p:pic>
      <p:pic>
        <p:nvPicPr>
          <p:cNvPr id="9" name="Рисунок 8" descr="ПЯТЁР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038600"/>
            <a:ext cx="2087880" cy="2123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РУССКИЙ ЯЗЫК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FF0000"/>
                </a:solidFill>
              </a:rPr>
              <a:t>Орфографическое задание</a:t>
            </a:r>
          </a:p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«5»</a:t>
            </a:r>
            <a:r>
              <a:rPr lang="ru-RU" smtClean="0"/>
              <a:t> </a:t>
            </a:r>
            <a:r>
              <a:rPr lang="ru-RU" sz="3200" i="1" smtClean="0">
                <a:solidFill>
                  <a:srgbClr val="002060"/>
                </a:solidFill>
              </a:rPr>
              <a:t>- задание выполнено без ошибок;</a:t>
            </a:r>
          </a:p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«4» </a:t>
            </a:r>
            <a:r>
              <a:rPr lang="ru-RU" sz="3200" i="1" smtClean="0">
                <a:solidFill>
                  <a:srgbClr val="002060"/>
                </a:solidFill>
              </a:rPr>
              <a:t>- задание выполнено полностью,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i="1" smtClean="0">
                <a:solidFill>
                  <a:srgbClr val="002060"/>
                </a:solidFill>
              </a:rPr>
              <a:t>    1 ошибка или 1-2 исправления</a:t>
            </a:r>
          </a:p>
          <a:p>
            <a:pPr eaLnBrk="1" hangingPunct="1"/>
            <a:r>
              <a:rPr lang="ru-RU" sz="3200" b="1" i="1" smtClean="0">
                <a:solidFill>
                  <a:srgbClr val="00B050"/>
                </a:solidFill>
              </a:rPr>
              <a:t>«3»</a:t>
            </a:r>
            <a:r>
              <a:rPr lang="ru-RU" sz="3200" b="1" i="1" smtClean="0">
                <a:solidFill>
                  <a:srgbClr val="002060"/>
                </a:solidFill>
              </a:rPr>
              <a:t> </a:t>
            </a:r>
            <a:r>
              <a:rPr lang="ru-RU" sz="3200" i="1" smtClean="0">
                <a:solidFill>
                  <a:srgbClr val="002060"/>
                </a:solidFill>
              </a:rPr>
              <a:t>- не полостью выполнено задание или полностью выполнено, но 2 ошибки;</a:t>
            </a:r>
          </a:p>
          <a:p>
            <a:pPr eaLnBrk="1" hangingPunct="1"/>
            <a:r>
              <a:rPr lang="ru-RU" sz="3200" b="1" i="1" smtClean="0">
                <a:solidFill>
                  <a:srgbClr val="C00000"/>
                </a:solidFill>
              </a:rPr>
              <a:t>«2»</a:t>
            </a:r>
            <a:r>
              <a:rPr lang="ru-RU" sz="3200" b="1" i="1" smtClean="0">
                <a:solidFill>
                  <a:srgbClr val="002060"/>
                </a:solidFill>
              </a:rPr>
              <a:t> </a:t>
            </a:r>
            <a:r>
              <a:rPr lang="ru-RU" sz="3200" i="1" smtClean="0">
                <a:solidFill>
                  <a:srgbClr val="002060"/>
                </a:solidFill>
              </a:rPr>
              <a:t>- невыполненное задание.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РУССКИЙ ЯЗЫК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458200" cy="510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Списывание текста (без задания)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200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</a:rPr>
              <a:t>«5» </a:t>
            </a:r>
            <a:r>
              <a:rPr lang="ru-RU" sz="3600" dirty="0" smtClean="0">
                <a:solidFill>
                  <a:srgbClr val="002060"/>
                </a:solidFill>
              </a:rPr>
              <a:t>- безукоризненно выполненная работа, в которой нет исправлений;</a:t>
            </a:r>
          </a:p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</a:rPr>
              <a:t>«4» </a:t>
            </a:r>
            <a:r>
              <a:rPr lang="ru-RU" sz="3600" dirty="0" smtClean="0">
                <a:solidFill>
                  <a:srgbClr val="002060"/>
                </a:solidFill>
              </a:rPr>
              <a:t>- 1-2 исправления или 1 ошибка;</a:t>
            </a:r>
          </a:p>
          <a:p>
            <a:pPr eaLnBrk="1" hangingPunct="1"/>
            <a:r>
              <a:rPr lang="ru-RU" sz="3600" b="1" i="1" dirty="0" smtClean="0">
                <a:solidFill>
                  <a:srgbClr val="00B050"/>
                </a:solidFill>
              </a:rPr>
              <a:t>«3»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- 2-3 ошибки;</a:t>
            </a:r>
          </a:p>
          <a:p>
            <a:pPr eaLnBrk="1" hangingPunct="1"/>
            <a:r>
              <a:rPr lang="ru-RU" sz="3600" b="1" i="1" dirty="0" smtClean="0">
                <a:solidFill>
                  <a:srgbClr val="002060"/>
                </a:solidFill>
              </a:rPr>
              <a:t>«2» </a:t>
            </a:r>
            <a:r>
              <a:rPr lang="ru-RU" sz="3600" dirty="0" smtClean="0">
                <a:solidFill>
                  <a:srgbClr val="002060"/>
                </a:solidFill>
              </a:rPr>
              <a:t>- 4 ошибки и более.</a:t>
            </a:r>
          </a:p>
        </p:txBody>
      </p:sp>
      <p:pic>
        <p:nvPicPr>
          <p:cNvPr id="22532" name="Рисунок 3" descr="учител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0"/>
            <a:ext cx="1693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РУССКИЙ ЯЗЫК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Словарный диктант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800" b="1" i="1" dirty="0" smtClean="0">
                <a:solidFill>
                  <a:srgbClr val="FF0000"/>
                </a:solidFill>
              </a:rPr>
              <a:t>«5» </a:t>
            </a:r>
            <a:r>
              <a:rPr lang="ru-RU" sz="4800" dirty="0" smtClean="0">
                <a:solidFill>
                  <a:srgbClr val="002060"/>
                </a:solidFill>
              </a:rPr>
              <a:t>- работа без ошибок;</a:t>
            </a:r>
          </a:p>
          <a:p>
            <a:pPr eaLnBrk="1" hangingPunct="1"/>
            <a:r>
              <a:rPr lang="ru-RU" sz="4800" b="1" i="1" dirty="0" smtClean="0">
                <a:solidFill>
                  <a:srgbClr val="FF0000"/>
                </a:solidFill>
              </a:rPr>
              <a:t>«4» </a:t>
            </a:r>
            <a:r>
              <a:rPr lang="ru-RU" sz="4800" dirty="0" smtClean="0">
                <a:solidFill>
                  <a:srgbClr val="002060"/>
                </a:solidFill>
              </a:rPr>
              <a:t>- 1 ошибка;</a:t>
            </a:r>
          </a:p>
          <a:p>
            <a:pPr eaLnBrk="1" hangingPunct="1"/>
            <a:r>
              <a:rPr lang="ru-RU" sz="4800" b="1" i="1" dirty="0" smtClean="0">
                <a:solidFill>
                  <a:srgbClr val="00B050"/>
                </a:solidFill>
              </a:rPr>
              <a:t>«3»</a:t>
            </a: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r>
              <a:rPr lang="ru-RU" sz="4800" dirty="0" smtClean="0">
                <a:solidFill>
                  <a:srgbClr val="002060"/>
                </a:solidFill>
              </a:rPr>
              <a:t>- 2 ошибки;</a:t>
            </a:r>
          </a:p>
          <a:p>
            <a:pPr eaLnBrk="1" hangingPunct="1"/>
            <a:r>
              <a:rPr lang="ru-RU" sz="4800" b="1" i="1" dirty="0" smtClean="0">
                <a:solidFill>
                  <a:srgbClr val="002060"/>
                </a:solidFill>
              </a:rPr>
              <a:t>«2» </a:t>
            </a:r>
            <a:r>
              <a:rPr lang="ru-RU" sz="4800" dirty="0" smtClean="0">
                <a:solidFill>
                  <a:srgbClr val="002060"/>
                </a:solidFill>
              </a:rPr>
              <a:t>- 3-5 ошибок.</a:t>
            </a:r>
          </a:p>
        </p:txBody>
      </p:sp>
      <p:pic>
        <p:nvPicPr>
          <p:cNvPr id="23556" name="Рисунок 3" descr="учител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114800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70Gp_natural_light">
  <a:themeElements>
    <a:clrScheme name="170Gp_natural_light 1">
      <a:dk1>
        <a:srgbClr val="000000"/>
      </a:dk1>
      <a:lt1>
        <a:srgbClr val="FFFFFF"/>
      </a:lt1>
      <a:dk2>
        <a:srgbClr val="000066"/>
      </a:dk2>
      <a:lt2>
        <a:srgbClr val="C0C0C0"/>
      </a:lt2>
      <a:accent1>
        <a:srgbClr val="65D135"/>
      </a:accent1>
      <a:accent2>
        <a:srgbClr val="ECCE4C"/>
      </a:accent2>
      <a:accent3>
        <a:srgbClr val="FFFFFF"/>
      </a:accent3>
      <a:accent4>
        <a:srgbClr val="000000"/>
      </a:accent4>
      <a:accent5>
        <a:srgbClr val="B8E5AE"/>
      </a:accent5>
      <a:accent6>
        <a:srgbClr val="D6BA44"/>
      </a:accent6>
      <a:hlink>
        <a:srgbClr val="AE0404"/>
      </a:hlink>
      <a:folHlink>
        <a:srgbClr val="0066CC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1280</Words>
  <Application>Microsoft Office PowerPoint</Application>
  <PresentationFormat>Экран (4:3)</PresentationFormat>
  <Paragraphs>242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170Gp_natural_light</vt:lpstr>
      <vt:lpstr>Аспект</vt:lpstr>
      <vt:lpstr>Image</vt:lpstr>
      <vt:lpstr>Итоговое родительское  собрание  в 1 «В» классе  22 мая 2019г. </vt:lpstr>
      <vt:lpstr>Повестка </vt:lpstr>
      <vt:lpstr>Результаты успеваемости в 1 классе</vt:lpstr>
      <vt:lpstr>Результаты успеваемости в 1  классе</vt:lpstr>
      <vt:lpstr>Нам предстоит во 2 классе:</vt:lpstr>
      <vt:lpstr>ОТМЕТКА</vt:lpstr>
      <vt:lpstr>РУССКИЙ ЯЗЫК</vt:lpstr>
      <vt:lpstr>РУССКИЙ ЯЗЫК</vt:lpstr>
      <vt:lpstr>РУССКИЙ ЯЗЫК</vt:lpstr>
      <vt:lpstr>РУССКИЙ ЯЗЫК</vt:lpstr>
      <vt:lpstr>МАТЕМАТИКА</vt:lpstr>
      <vt:lpstr>МАТЕМАТИКА</vt:lpstr>
      <vt:lpstr>МАТЕМАТИКА</vt:lpstr>
      <vt:lpstr>МАТЕМАТИКА</vt:lpstr>
      <vt:lpstr>     Как воспринимать  отметки ребёнка?      </vt:lpstr>
      <vt:lpstr>Как относиться к отметкам ребёнка.</vt:lpstr>
      <vt:lpstr>Как относиться к отметкам ребёнка.</vt:lpstr>
      <vt:lpstr>Как относиться к отметкам ребёнка.</vt:lpstr>
      <vt:lpstr>Как относиться к отметкам ребёнка?</vt:lpstr>
      <vt:lpstr>Как относиться к отметкам ребёнка.</vt:lpstr>
      <vt:lpstr>Как относиться к отметкам ребёнка???</vt:lpstr>
      <vt:lpstr>Как помочь ребёнку                                                                  в выполнении  домашних заданий? </vt:lpstr>
      <vt:lpstr>Как правильно помогать ребёнку?</vt:lpstr>
      <vt:lpstr>«Как помочь ребенку                                           выполнить домашнее задание» </vt:lpstr>
      <vt:lpstr>Это надо помнить !</vt:lpstr>
      <vt:lpstr>Помните об этом!!!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сш 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</dc:title>
  <dc:creator>Першина Ирина Валериевна</dc:creator>
  <cp:lastModifiedBy>Ирина</cp:lastModifiedBy>
  <cp:revision>157</cp:revision>
  <dcterms:created xsi:type="dcterms:W3CDTF">2004-07-24T05:38:31Z</dcterms:created>
  <dcterms:modified xsi:type="dcterms:W3CDTF">2021-11-04T20:33:11Z</dcterms:modified>
</cp:coreProperties>
</file>